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78" r:id="rId2"/>
    <p:sldId id="282" r:id="rId3"/>
    <p:sldId id="260" r:id="rId4"/>
    <p:sldId id="319" r:id="rId5"/>
    <p:sldId id="322" r:id="rId6"/>
    <p:sldId id="317" r:id="rId7"/>
    <p:sldId id="323" r:id="rId8"/>
    <p:sldId id="324" r:id="rId9"/>
    <p:sldId id="325" r:id="rId10"/>
    <p:sldId id="326" r:id="rId11"/>
    <p:sldId id="327" r:id="rId12"/>
    <p:sldId id="298" r:id="rId13"/>
  </p:sldIdLst>
  <p:sldSz cx="9144000" cy="6858000" type="screen4x3"/>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85B4B4-CE88-426C-8DFE-5B4EBE5FB098}">
          <p14:sldIdLst>
            <p14:sldId id="278"/>
            <p14:sldId id="282"/>
            <p14:sldId id="260"/>
            <p14:sldId id="319"/>
            <p14:sldId id="322"/>
            <p14:sldId id="317"/>
            <p14:sldId id="323"/>
            <p14:sldId id="324"/>
            <p14:sldId id="325"/>
            <p14:sldId id="326"/>
            <p14:sldId id="327"/>
            <p14:sldId id="2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ssa Tanis" initials="MT" lastIdx="1" clrIdx="0">
    <p:extLst>
      <p:ext uri="{19B8F6BF-5375-455C-9EA6-DF929625EA0E}">
        <p15:presenceInfo xmlns:p15="http://schemas.microsoft.com/office/powerpoint/2012/main" userId="S-1-5-21-980855262-2576210350-3432309875-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64F"/>
    <a:srgbClr val="D4D4D4"/>
    <a:srgbClr val="DBD8DF"/>
    <a:srgbClr val="CAC9CF"/>
    <a:srgbClr val="D9D9D9"/>
    <a:srgbClr val="D3D1D4"/>
    <a:srgbClr val="76C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0376" autoAdjust="0"/>
  </p:normalViewPr>
  <p:slideViewPr>
    <p:cSldViewPr snapToGrid="0">
      <p:cViewPr varScale="1">
        <p:scale>
          <a:sx n="91" d="100"/>
          <a:sy n="91" d="100"/>
        </p:scale>
        <p:origin x="2226" y="9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5723" cy="466406"/>
          </a:xfrm>
          <a:prstGeom prst="rect">
            <a:avLst/>
          </a:prstGeom>
        </p:spPr>
        <p:txBody>
          <a:bodyPr vert="horz" lIns="91355" tIns="45677" rIns="91355" bIns="45677" rtlCol="0"/>
          <a:lstStyle>
            <a:lvl1pPr algn="l">
              <a:defRPr sz="1200"/>
            </a:lvl1pPr>
          </a:lstStyle>
          <a:p>
            <a:endParaRPr lang="en-US"/>
          </a:p>
        </p:txBody>
      </p:sp>
      <p:sp>
        <p:nvSpPr>
          <p:cNvPr id="3" name="Date Placeholder 2"/>
          <p:cNvSpPr>
            <a:spLocks noGrp="1"/>
          </p:cNvSpPr>
          <p:nvPr>
            <p:ph type="dt" idx="1"/>
          </p:nvPr>
        </p:nvSpPr>
        <p:spPr>
          <a:xfrm>
            <a:off x="3966743" y="1"/>
            <a:ext cx="3035723" cy="466406"/>
          </a:xfrm>
          <a:prstGeom prst="rect">
            <a:avLst/>
          </a:prstGeom>
        </p:spPr>
        <p:txBody>
          <a:bodyPr vert="horz" lIns="91355" tIns="45677" rIns="91355" bIns="45677" rtlCol="0"/>
          <a:lstStyle>
            <a:lvl1pPr algn="r">
              <a:defRPr sz="1200"/>
            </a:lvl1pPr>
          </a:lstStyle>
          <a:p>
            <a:fld id="{E3356D26-D1B7-4ACC-B37C-131C1120866E}" type="datetimeFigureOut">
              <a:rPr lang="en-US" smtClean="0"/>
              <a:t>2/3/2022</a:t>
            </a:fld>
            <a:endParaRPr lang="en-US"/>
          </a:p>
        </p:txBody>
      </p:sp>
      <p:sp>
        <p:nvSpPr>
          <p:cNvPr id="4" name="Slide Image Placeholder 3"/>
          <p:cNvSpPr>
            <a:spLocks noGrp="1" noRot="1" noChangeAspect="1"/>
          </p:cNvSpPr>
          <p:nvPr>
            <p:ph type="sldImg" idx="2"/>
          </p:nvPr>
        </p:nvSpPr>
        <p:spPr>
          <a:xfrm>
            <a:off x="1412875" y="1160463"/>
            <a:ext cx="4178300" cy="3135312"/>
          </a:xfrm>
          <a:prstGeom prst="rect">
            <a:avLst/>
          </a:prstGeom>
          <a:noFill/>
          <a:ln w="12700">
            <a:solidFill>
              <a:prstClr val="black"/>
            </a:solidFill>
          </a:ln>
        </p:spPr>
        <p:txBody>
          <a:bodyPr vert="horz" lIns="91355" tIns="45677" rIns="91355" bIns="45677" rtlCol="0" anchor="ctr"/>
          <a:lstStyle/>
          <a:p>
            <a:endParaRPr lang="en-US"/>
          </a:p>
        </p:txBody>
      </p:sp>
      <p:sp>
        <p:nvSpPr>
          <p:cNvPr id="5" name="Notes Placeholder 4"/>
          <p:cNvSpPr>
            <a:spLocks noGrp="1"/>
          </p:cNvSpPr>
          <p:nvPr>
            <p:ph type="body" sz="quarter" idx="3"/>
          </p:nvPr>
        </p:nvSpPr>
        <p:spPr>
          <a:xfrm>
            <a:off x="701040" y="4470520"/>
            <a:ext cx="5601971" cy="3658274"/>
          </a:xfrm>
          <a:prstGeom prst="rect">
            <a:avLst/>
          </a:prstGeom>
        </p:spPr>
        <p:txBody>
          <a:bodyPr vert="horz" lIns="91355" tIns="45677" rIns="91355" bIns="456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3644"/>
            <a:ext cx="3035723" cy="466406"/>
          </a:xfrm>
          <a:prstGeom prst="rect">
            <a:avLst/>
          </a:prstGeom>
        </p:spPr>
        <p:txBody>
          <a:bodyPr vert="horz" lIns="91355" tIns="45677" rIns="91355" bIns="45677" rtlCol="0" anchor="b"/>
          <a:lstStyle>
            <a:lvl1pPr algn="l">
              <a:defRPr sz="1200"/>
            </a:lvl1pPr>
          </a:lstStyle>
          <a:p>
            <a:endParaRPr lang="en-US"/>
          </a:p>
        </p:txBody>
      </p:sp>
      <p:sp>
        <p:nvSpPr>
          <p:cNvPr id="7" name="Slide Number Placeholder 6"/>
          <p:cNvSpPr>
            <a:spLocks noGrp="1"/>
          </p:cNvSpPr>
          <p:nvPr>
            <p:ph type="sldNum" sz="quarter" idx="5"/>
          </p:nvPr>
        </p:nvSpPr>
        <p:spPr>
          <a:xfrm>
            <a:off x="3966743" y="8823644"/>
            <a:ext cx="3035723" cy="466406"/>
          </a:xfrm>
          <a:prstGeom prst="rect">
            <a:avLst/>
          </a:prstGeom>
        </p:spPr>
        <p:txBody>
          <a:bodyPr vert="horz" lIns="91355" tIns="45677" rIns="91355" bIns="45677" rtlCol="0" anchor="b"/>
          <a:lstStyle>
            <a:lvl1pPr algn="r">
              <a:defRPr sz="1200"/>
            </a:lvl1pPr>
          </a:lstStyle>
          <a:p>
            <a:fld id="{9838AA63-F11D-4235-9245-9BF6FDB59DF4}" type="slidenum">
              <a:rPr lang="en-US" smtClean="0"/>
              <a:t>‹#›</a:t>
            </a:fld>
            <a:endParaRPr lang="en-US"/>
          </a:p>
        </p:txBody>
      </p:sp>
    </p:spTree>
    <p:extLst>
      <p:ext uri="{BB962C8B-B14F-4D97-AF65-F5344CB8AC3E}">
        <p14:creationId xmlns:p14="http://schemas.microsoft.com/office/powerpoint/2010/main" val="1688140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493713"/>
            <a:ext cx="4178300" cy="3135312"/>
          </a:xfrm>
        </p:spPr>
      </p:sp>
      <p:sp>
        <p:nvSpPr>
          <p:cNvPr id="3" name="Notes Placeholder 2"/>
          <p:cNvSpPr>
            <a:spLocks noGrp="1"/>
          </p:cNvSpPr>
          <p:nvPr>
            <p:ph type="body" idx="1"/>
          </p:nvPr>
        </p:nvSpPr>
        <p:spPr>
          <a:xfrm>
            <a:off x="587022" y="3629024"/>
            <a:ext cx="6303008" cy="5194619"/>
          </a:xfrm>
        </p:spPr>
        <p:txBody>
          <a:bodyPr/>
          <a:lstStyle/>
          <a:p>
            <a:pPr marL="0" indent="0" algn="l">
              <a:buFont typeface="+mj-lt"/>
              <a:buNone/>
            </a:pPr>
            <a:r>
              <a:rPr lang="en-US" sz="1400" dirty="0"/>
              <a:t>At the February 2021 Tweakage, we led two discussions:</a:t>
            </a:r>
          </a:p>
          <a:p>
            <a:pPr marL="171450" indent="-171450" algn="l">
              <a:buFont typeface="Arial" panose="020B0604020202020204" pitchFamily="34" charset="0"/>
              <a:buChar char="•"/>
            </a:pPr>
            <a:r>
              <a:rPr lang="en-US" sz="1400" dirty="0"/>
              <a:t>A review of 2020 and peak into 2021 with an eye on improvements in budgeting systems and vision casting</a:t>
            </a:r>
          </a:p>
          <a:p>
            <a:pPr marL="171450" indent="-171450" algn="l">
              <a:buFont typeface="Arial" panose="020B0604020202020204" pitchFamily="34" charset="0"/>
              <a:buChar char="•"/>
            </a:pPr>
            <a:r>
              <a:rPr lang="en-US" sz="1400" dirty="0"/>
              <a:t>A review of camp staff compensation strategies</a:t>
            </a:r>
          </a:p>
          <a:p>
            <a:pPr algn="l"/>
            <a:endParaRPr lang="en-US" sz="1400" dirty="0"/>
          </a:p>
          <a:p>
            <a:pPr algn="l"/>
            <a:r>
              <a:rPr lang="en-US" sz="1400" dirty="0"/>
              <a:t>This week, we will discuss two new topics:</a:t>
            </a:r>
          </a:p>
          <a:p>
            <a:pPr marL="285750" indent="-285750" algn="l">
              <a:buFont typeface="Arial" panose="020B0604020202020204" pitchFamily="34" charset="0"/>
              <a:buChar char="•"/>
            </a:pPr>
            <a:r>
              <a:rPr lang="en-US" sz="1400" dirty="0"/>
              <a:t>Financial mistakes of camp ministries</a:t>
            </a:r>
          </a:p>
          <a:p>
            <a:pPr marL="285750" indent="-285750" algn="l">
              <a:buFont typeface="Arial" panose="020B0604020202020204" pitchFamily="34" charset="0"/>
              <a:buChar char="•"/>
            </a:pPr>
            <a:r>
              <a:rPr lang="en-US" sz="1400" dirty="0"/>
              <a:t>Operational reviews</a:t>
            </a:r>
          </a:p>
          <a:p>
            <a:pPr algn="l"/>
            <a:endParaRPr lang="en-US" sz="1400" dirty="0"/>
          </a:p>
          <a:p>
            <a:pPr marL="0" marR="0">
              <a:spcBef>
                <a:spcPts val="0"/>
              </a:spcBef>
              <a:spcAft>
                <a:spcPts val="0"/>
              </a:spcAft>
            </a:pPr>
            <a:r>
              <a:rPr lang="en-US" sz="1400" b="1" dirty="0">
                <a:effectLst/>
                <a:ea typeface="Calibri" panose="020F0502020204030204" pitchFamily="34" charset="0"/>
                <a:cs typeface="Times New Roman" panose="02020603050405020304" pitchFamily="18" charset="0"/>
              </a:rPr>
              <a:t>Workshop #2,</a:t>
            </a:r>
            <a:r>
              <a:rPr lang="en-US" sz="1400" b="1" i="1" dirty="0">
                <a:effectLst/>
                <a:ea typeface="Calibri" panose="020F0502020204030204" pitchFamily="34" charset="0"/>
                <a:cs typeface="Times New Roman" panose="02020603050405020304" pitchFamily="18" charset="0"/>
              </a:rPr>
              <a:t> Operational Reviews – Improving Your Camp’s Financial Stewardship</a:t>
            </a:r>
            <a:endParaRPr lang="en-US" sz="14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endParaRPr lang="en-US" sz="14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There is great power in asking the right questions, especially as Christian camp leaders seek to improve their financial stewardship. An operational review of a camp’s revenue and expenditure cycles, compensation practices, financial reporting, and other financial matters is designed to unearth untapped strengths and overlooked opportunities. However, the right questions must be asked. This workshop equips camp leaders to take the lead in enhancing financial stewardship by gaining on-target answers.</a:t>
            </a:r>
          </a:p>
          <a:p>
            <a:pPr marL="0" marR="0">
              <a:spcBef>
                <a:spcPts val="0"/>
              </a:spcBef>
              <a:spcAft>
                <a:spcPts val="0"/>
              </a:spcAft>
            </a:pPr>
            <a:endParaRPr lang="en-US" sz="14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effectLst/>
                <a:ea typeface="Times New Roman" panose="02020603050405020304" pitchFamily="18" charset="0"/>
                <a:cs typeface="Times New Roman" panose="02020603050405020304" pitchFamily="18" charset="0"/>
              </a:rPr>
              <a:t>MinistryCPA is engaged by ministries to perform Operational Reviews. To date, our availability has been limited to 12-13 per year. But your camp may have an outside accounting firm or knowledgeable and experienced Board member who could serve this role and use our templates which we would be glad to share.</a:t>
            </a:r>
          </a:p>
        </p:txBody>
      </p:sp>
      <p:sp>
        <p:nvSpPr>
          <p:cNvPr id="4" name="Slide Number Placeholder 3"/>
          <p:cNvSpPr>
            <a:spLocks noGrp="1"/>
          </p:cNvSpPr>
          <p:nvPr>
            <p:ph type="sldNum" sz="quarter" idx="5"/>
          </p:nvPr>
        </p:nvSpPr>
        <p:spPr/>
        <p:txBody>
          <a:bodyPr/>
          <a:lstStyle/>
          <a:p>
            <a:fld id="{9838AA63-F11D-4235-9245-9BF6FDB59DF4}" type="slidenum">
              <a:rPr lang="en-US" smtClean="0"/>
              <a:t>1</a:t>
            </a:fld>
            <a:endParaRPr lang="en-US"/>
          </a:p>
        </p:txBody>
      </p:sp>
    </p:spTree>
    <p:extLst>
      <p:ext uri="{BB962C8B-B14F-4D97-AF65-F5344CB8AC3E}">
        <p14:creationId xmlns:p14="http://schemas.microsoft.com/office/powerpoint/2010/main" val="4387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41300"/>
            <a:ext cx="4178300" cy="3135313"/>
          </a:xfrm>
        </p:spPr>
      </p:sp>
      <p:sp>
        <p:nvSpPr>
          <p:cNvPr id="3" name="Notes Placeholder 2"/>
          <p:cNvSpPr>
            <a:spLocks noGrp="1"/>
          </p:cNvSpPr>
          <p:nvPr>
            <p:ph type="body" idx="1"/>
          </p:nvPr>
        </p:nvSpPr>
        <p:spPr>
          <a:xfrm>
            <a:off x="640065" y="3510845"/>
            <a:ext cx="6246158" cy="5208230"/>
          </a:xfrm>
          <a:solidFill>
            <a:schemeClr val="bg1"/>
          </a:solidFill>
        </p:spPr>
        <p:txBody>
          <a:bodyPr/>
          <a:lstStyle/>
          <a:p>
            <a:r>
              <a:rPr lang="en-US" sz="1400" dirty="0"/>
              <a:t>Expenses</a:t>
            </a:r>
          </a:p>
          <a:p>
            <a:pPr marL="171450" indent="-171450">
              <a:buFont typeface="Arial" panose="020B0604020202020204" pitchFamily="34" charset="0"/>
              <a:buChar char="•"/>
            </a:pPr>
            <a:r>
              <a:rPr lang="en-US" sz="1400" dirty="0"/>
              <a:t>Salaries and wages should be posted as gross amounts, not net check amounts, so that budget comparisons can be made. An inordinately high payroll tax balance compared to the inordinately low salary and wage expense balance will likely expose this error.</a:t>
            </a:r>
          </a:p>
          <a:p>
            <a:pPr marL="171450" indent="-171450">
              <a:buFont typeface="Arial" panose="020B0604020202020204" pitchFamily="34" charset="0"/>
              <a:buChar char="•"/>
            </a:pPr>
            <a:r>
              <a:rPr lang="en-US" sz="1400" dirty="0"/>
              <a:t>Summer staff compensation is almost always subject to FICA tax. Exceptions – ministers and church camps with Form 8274 elections.</a:t>
            </a:r>
          </a:p>
          <a:p>
            <a:pPr marL="171450" indent="-171450">
              <a:buFont typeface="Arial" panose="020B0604020202020204" pitchFamily="34" charset="0"/>
              <a:buChar char="•"/>
            </a:pPr>
            <a:r>
              <a:rPr lang="en-US" sz="1400" dirty="0"/>
              <a:t>Repairs &amp; maintenance – consider budgeting and posting to an account “Capital Expenditures” for large, one-time planned improvements that are funded by the General Fund</a:t>
            </a:r>
          </a:p>
          <a:p>
            <a:pPr marL="171450" indent="-171450">
              <a:buFont typeface="Arial" panose="020B0604020202020204" pitchFamily="34" charset="0"/>
              <a:buChar char="•"/>
            </a:pPr>
            <a:r>
              <a:rPr lang="en-US" sz="1400" dirty="0"/>
              <a:t>By using the accounts payable functions of your accounting software late fiscal year expenditures not paid until the next fiscal year still hit the right budget.</a:t>
            </a:r>
          </a:p>
          <a:p>
            <a:pPr marL="171450" indent="-171450">
              <a:buFont typeface="Arial" panose="020B0604020202020204" pitchFamily="34" charset="0"/>
              <a:buChar char="•"/>
            </a:pPr>
            <a:r>
              <a:rPr lang="en-US" sz="1400" dirty="0"/>
              <a:t>We see evidence of static budgeting where overspending the budget and significant underspending of expenditure budgets seems to go unnoticed or unaddressed</a:t>
            </a:r>
          </a:p>
          <a:p>
            <a:pPr marL="171450" indent="-171450">
              <a:buFont typeface="Arial" panose="020B0604020202020204" pitchFamily="34" charset="0"/>
              <a:buChar char="•"/>
            </a:pPr>
            <a:r>
              <a:rPr lang="en-US" sz="1400" dirty="0"/>
              <a:t>Camps that use classes (at least in QuickBooks) should run periodic P&amp;L by class to determine whether any unclassified transactions need to be edited and assigned to a class</a:t>
            </a:r>
          </a:p>
        </p:txBody>
      </p:sp>
      <p:sp>
        <p:nvSpPr>
          <p:cNvPr id="4" name="Slide Number Placeholder 3"/>
          <p:cNvSpPr>
            <a:spLocks noGrp="1"/>
          </p:cNvSpPr>
          <p:nvPr>
            <p:ph type="sldNum" sz="quarter" idx="5"/>
          </p:nvPr>
        </p:nvSpPr>
        <p:spPr/>
        <p:txBody>
          <a:bodyPr/>
          <a:lstStyle/>
          <a:p>
            <a:fld id="{9838AA63-F11D-4235-9245-9BF6FDB59DF4}" type="slidenum">
              <a:rPr lang="en-US" smtClean="0"/>
              <a:t>10</a:t>
            </a:fld>
            <a:endParaRPr lang="en-US"/>
          </a:p>
        </p:txBody>
      </p:sp>
    </p:spTree>
    <p:extLst>
      <p:ext uri="{BB962C8B-B14F-4D97-AF65-F5344CB8AC3E}">
        <p14:creationId xmlns:p14="http://schemas.microsoft.com/office/powerpoint/2010/main" val="2851596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41300"/>
            <a:ext cx="4178300" cy="3135313"/>
          </a:xfrm>
        </p:spPr>
      </p:sp>
      <p:sp>
        <p:nvSpPr>
          <p:cNvPr id="3" name="Notes Placeholder 2"/>
          <p:cNvSpPr>
            <a:spLocks noGrp="1"/>
          </p:cNvSpPr>
          <p:nvPr>
            <p:ph type="body" idx="1"/>
          </p:nvPr>
        </p:nvSpPr>
        <p:spPr>
          <a:xfrm>
            <a:off x="640065" y="3510845"/>
            <a:ext cx="6246158" cy="5208230"/>
          </a:xfrm>
          <a:solidFill>
            <a:schemeClr val="bg1"/>
          </a:solidFill>
        </p:spPr>
        <p:txBody>
          <a:bodyPr/>
          <a:lstStyle/>
          <a:p>
            <a:pPr marL="171450" indent="-171450">
              <a:buFont typeface="Arial" panose="020B0604020202020204" pitchFamily="34" charset="0"/>
              <a:buChar char="•"/>
            </a:pPr>
            <a:r>
              <a:rPr lang="en-US" sz="1400" dirty="0"/>
              <a:t>Accountants can recommend internal controls that are considerate of the generally small number of financial staff typical in camps</a:t>
            </a:r>
          </a:p>
          <a:p>
            <a:pPr marL="171450" indent="-171450">
              <a:buFont typeface="Arial" panose="020B0604020202020204" pitchFamily="34" charset="0"/>
              <a:buChar char="•"/>
            </a:pPr>
            <a:r>
              <a:rPr lang="en-US" sz="1400" dirty="0"/>
              <a:t>Accountants are businesspeople themselves. Their experience in client, management and human resource relations can be applied to many camp relationships (e.g., helping tax savvy donors; communicating concisely and timely with Board members; another set of eyes on team culture).</a:t>
            </a:r>
          </a:p>
          <a:p>
            <a:pPr marL="171450" indent="-171450">
              <a:buFont typeface="Arial" panose="020B0604020202020204" pitchFamily="34" charset="0"/>
              <a:buChar char="•"/>
            </a:pPr>
            <a:r>
              <a:rPr lang="en-US" sz="1400" dirty="0"/>
              <a:t>Accountants can suggest cost conscious options camps can add to employee benefits.</a:t>
            </a:r>
          </a:p>
          <a:p>
            <a:pPr marL="171450" indent="-171450">
              <a:buFont typeface="Arial" panose="020B0604020202020204" pitchFamily="34" charset="0"/>
              <a:buChar char="•"/>
            </a:pPr>
            <a:r>
              <a:rPr lang="en-US" sz="1400" dirty="0"/>
              <a:t>Accountants can recommend and help implement budgeting tools and perspectives-both annual and multi-year</a:t>
            </a:r>
          </a:p>
          <a:p>
            <a:pPr marL="171450" indent="-171450">
              <a:buFont typeface="Arial" panose="020B0604020202020204" pitchFamily="34" charset="0"/>
              <a:buChar char="•"/>
            </a:pPr>
            <a:r>
              <a:rPr lang="en-US" sz="1400" dirty="0"/>
              <a:t>Accountants can spot risky behaviors that can jeopardize tax deductibility of donations, real estate tax exclusions and taxable vs. tax-exempt revenue sources</a:t>
            </a:r>
          </a:p>
        </p:txBody>
      </p:sp>
      <p:sp>
        <p:nvSpPr>
          <p:cNvPr id="4" name="Slide Number Placeholder 3"/>
          <p:cNvSpPr>
            <a:spLocks noGrp="1"/>
          </p:cNvSpPr>
          <p:nvPr>
            <p:ph type="sldNum" sz="quarter" idx="5"/>
          </p:nvPr>
        </p:nvSpPr>
        <p:spPr/>
        <p:txBody>
          <a:bodyPr/>
          <a:lstStyle/>
          <a:p>
            <a:fld id="{9838AA63-F11D-4235-9245-9BF6FDB59DF4}" type="slidenum">
              <a:rPr lang="en-US" smtClean="0"/>
              <a:t>11</a:t>
            </a:fld>
            <a:endParaRPr lang="en-US"/>
          </a:p>
        </p:txBody>
      </p:sp>
    </p:spTree>
    <p:extLst>
      <p:ext uri="{BB962C8B-B14F-4D97-AF65-F5344CB8AC3E}">
        <p14:creationId xmlns:p14="http://schemas.microsoft.com/office/powerpoint/2010/main" val="423342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7" rtl="0" eaLnBrk="1" fontAlgn="auto" latinLnBrk="0" hangingPunct="1">
              <a:lnSpc>
                <a:spcPct val="100000"/>
              </a:lnSpc>
              <a:spcBef>
                <a:spcPts val="0"/>
              </a:spcBef>
              <a:spcAft>
                <a:spcPts val="0"/>
              </a:spcAft>
              <a:buClrTx/>
              <a:buSzTx/>
              <a:buFontTx/>
              <a:buNone/>
              <a:tabLst/>
              <a:defRPr/>
            </a:pPr>
            <a:r>
              <a:rPr lang="en-US" sz="1400" dirty="0"/>
              <a:t>Please contact MinistryCPA to discuss how we may serve your ministry. </a:t>
            </a:r>
          </a:p>
          <a:p>
            <a:pPr defTabSz="914277">
              <a:defRPr/>
            </a:pPr>
            <a:r>
              <a:rPr lang="en-US" sz="1400" dirty="0"/>
              <a:t>This PowerPoint presentation is available on our website under “Resources &amp; Tools.”</a:t>
            </a:r>
          </a:p>
          <a:p>
            <a:endParaRPr lang="en-US" sz="1400" dirty="0"/>
          </a:p>
        </p:txBody>
      </p:sp>
      <p:sp>
        <p:nvSpPr>
          <p:cNvPr id="4" name="Slide Number Placeholder 3"/>
          <p:cNvSpPr>
            <a:spLocks noGrp="1"/>
          </p:cNvSpPr>
          <p:nvPr>
            <p:ph type="sldNum" sz="quarter" idx="5"/>
          </p:nvPr>
        </p:nvSpPr>
        <p:spPr/>
        <p:txBody>
          <a:bodyPr/>
          <a:lstStyle/>
          <a:p>
            <a:fld id="{9838AA63-F11D-4235-9245-9BF6FDB59DF4}" type="slidenum">
              <a:rPr lang="en-US" smtClean="0"/>
              <a:t>12</a:t>
            </a:fld>
            <a:endParaRPr lang="en-US"/>
          </a:p>
        </p:txBody>
      </p:sp>
    </p:spTree>
    <p:extLst>
      <p:ext uri="{BB962C8B-B14F-4D97-AF65-F5344CB8AC3E}">
        <p14:creationId xmlns:p14="http://schemas.microsoft.com/office/powerpoint/2010/main" val="105280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7">
              <a:defRPr/>
            </a:pPr>
            <a:r>
              <a:rPr lang="en-US" sz="1400" dirty="0">
                <a:highlight>
                  <a:srgbClr val="FFFF00"/>
                </a:highlight>
              </a:rPr>
              <a:t>This PowerPoint presentation and extensive material in the Notes Page View is available on our website under “Resources &amp; Tools.”</a:t>
            </a:r>
          </a:p>
          <a:p>
            <a:endParaRPr lang="en-US" sz="1400" dirty="0"/>
          </a:p>
        </p:txBody>
      </p:sp>
      <p:sp>
        <p:nvSpPr>
          <p:cNvPr id="4" name="Slide Number Placeholder 3"/>
          <p:cNvSpPr>
            <a:spLocks noGrp="1"/>
          </p:cNvSpPr>
          <p:nvPr>
            <p:ph type="sldNum" sz="quarter" idx="5"/>
          </p:nvPr>
        </p:nvSpPr>
        <p:spPr/>
        <p:txBody>
          <a:bodyPr/>
          <a:lstStyle/>
          <a:p>
            <a:fld id="{9838AA63-F11D-4235-9245-9BF6FDB59DF4}" type="slidenum">
              <a:rPr lang="en-US" smtClean="0"/>
              <a:t>2</a:t>
            </a:fld>
            <a:endParaRPr lang="en-US"/>
          </a:p>
        </p:txBody>
      </p:sp>
    </p:spTree>
    <p:extLst>
      <p:ext uri="{BB962C8B-B14F-4D97-AF65-F5344CB8AC3E}">
        <p14:creationId xmlns:p14="http://schemas.microsoft.com/office/powerpoint/2010/main" val="278502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41300"/>
            <a:ext cx="4178300" cy="3135313"/>
          </a:xfrm>
        </p:spPr>
      </p:sp>
      <p:sp>
        <p:nvSpPr>
          <p:cNvPr id="3" name="Notes Placeholder 2"/>
          <p:cNvSpPr>
            <a:spLocks noGrp="1"/>
          </p:cNvSpPr>
          <p:nvPr>
            <p:ph type="body" idx="1"/>
          </p:nvPr>
        </p:nvSpPr>
        <p:spPr>
          <a:xfrm>
            <a:off x="640065" y="3510845"/>
            <a:ext cx="6246158" cy="5208230"/>
          </a:xfr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DISCUSSION from Workshop #1: ANY ADDITIONS??????????????????????????</a:t>
            </a:r>
          </a:p>
          <a:p>
            <a:r>
              <a:rPr lang="en-US" sz="1400" dirty="0"/>
              <a:t>What financial matters have threatened to keep you awake at night?</a:t>
            </a:r>
          </a:p>
          <a:p>
            <a:pPr marL="171450" indent="-171450">
              <a:buFont typeface="Arial" panose="020B0604020202020204" pitchFamily="34" charset="0"/>
              <a:buChar char="•"/>
            </a:pPr>
            <a:r>
              <a:rPr lang="en-US" sz="1400" dirty="0"/>
              <a:t>An uninsured loss?</a:t>
            </a:r>
          </a:p>
          <a:p>
            <a:pPr marL="171450" indent="-171450">
              <a:buFont typeface="Arial" panose="020B0604020202020204" pitchFamily="34" charset="0"/>
              <a:buChar char="•"/>
            </a:pPr>
            <a:r>
              <a:rPr lang="en-US" sz="1400" dirty="0"/>
              <a:t>Camper / staff injuries?</a:t>
            </a:r>
          </a:p>
          <a:p>
            <a:pPr marL="171450" indent="-171450">
              <a:buFont typeface="Arial" panose="020B0604020202020204" pitchFamily="34" charset="0"/>
              <a:buChar char="•"/>
            </a:pPr>
            <a:r>
              <a:rPr lang="en-US" sz="1400" dirty="0"/>
              <a:t>Delayed repairs that turn from preventative to break down?</a:t>
            </a:r>
          </a:p>
          <a:p>
            <a:pPr marL="171450" indent="-171450">
              <a:buFont typeface="Arial" panose="020B0604020202020204" pitchFamily="34" charset="0"/>
              <a:buChar char="•"/>
            </a:pPr>
            <a:r>
              <a:rPr lang="en-US" sz="1400" dirty="0"/>
              <a:t>Key donors who stop supporting the camp?</a:t>
            </a:r>
          </a:p>
          <a:p>
            <a:pPr marL="171450" indent="-171450">
              <a:buFont typeface="Arial" panose="020B0604020202020204" pitchFamily="34" charset="0"/>
              <a:buChar char="•"/>
            </a:pPr>
            <a:r>
              <a:rPr lang="en-US" sz="1400" dirty="0"/>
              <a:t>Inflation?</a:t>
            </a:r>
          </a:p>
          <a:p>
            <a:pPr marL="171450" indent="-171450">
              <a:buFont typeface="Arial" panose="020B0604020202020204" pitchFamily="34" charset="0"/>
              <a:buChar char="•"/>
            </a:pPr>
            <a:r>
              <a:rPr lang="en-US" sz="1400" dirty="0"/>
              <a:t>Government fines or regulations?</a:t>
            </a:r>
          </a:p>
          <a:p>
            <a:pPr marL="171450" indent="-171450">
              <a:buFont typeface="Arial" panose="020B0604020202020204" pitchFamily="34" charset="0"/>
              <a:buChar char="•"/>
            </a:pPr>
            <a:r>
              <a:rPr lang="en-US" sz="1400" dirty="0"/>
              <a:t>Misleading financial reports?</a:t>
            </a:r>
          </a:p>
          <a:p>
            <a:pPr marL="171450" indent="-171450">
              <a:buFont typeface="Arial" panose="020B0604020202020204" pitchFamily="34" charset="0"/>
              <a:buChar char="•"/>
            </a:pPr>
            <a:r>
              <a:rPr lang="en-US" sz="1400" dirty="0"/>
              <a:t>Staff financial troubles?</a:t>
            </a:r>
          </a:p>
          <a:p>
            <a:pPr marL="171450" indent="-171450">
              <a:buFont typeface="Arial" panose="020B0604020202020204" pitchFamily="34" charset="0"/>
              <a:buChar char="•"/>
            </a:pPr>
            <a:r>
              <a:rPr lang="en-US" sz="1400" dirty="0"/>
              <a:t>Staff mistakes or carelessness?</a:t>
            </a:r>
          </a:p>
          <a:p>
            <a:endParaRPr lang="en-US" sz="1400" dirty="0"/>
          </a:p>
        </p:txBody>
      </p:sp>
      <p:sp>
        <p:nvSpPr>
          <p:cNvPr id="4" name="Slide Number Placeholder 3"/>
          <p:cNvSpPr>
            <a:spLocks noGrp="1"/>
          </p:cNvSpPr>
          <p:nvPr>
            <p:ph type="sldNum" sz="quarter" idx="5"/>
          </p:nvPr>
        </p:nvSpPr>
        <p:spPr/>
        <p:txBody>
          <a:bodyPr/>
          <a:lstStyle/>
          <a:p>
            <a:fld id="{9838AA63-F11D-4235-9245-9BF6FDB59DF4}" type="slidenum">
              <a:rPr lang="en-US" smtClean="0"/>
              <a:t>3</a:t>
            </a:fld>
            <a:endParaRPr lang="en-US"/>
          </a:p>
        </p:txBody>
      </p:sp>
    </p:spTree>
    <p:extLst>
      <p:ext uri="{BB962C8B-B14F-4D97-AF65-F5344CB8AC3E}">
        <p14:creationId xmlns:p14="http://schemas.microsoft.com/office/powerpoint/2010/main" val="299117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41300"/>
            <a:ext cx="4178300" cy="3135313"/>
          </a:xfrm>
        </p:spPr>
      </p:sp>
      <p:sp>
        <p:nvSpPr>
          <p:cNvPr id="3" name="Notes Placeholder 2"/>
          <p:cNvSpPr>
            <a:spLocks noGrp="1"/>
          </p:cNvSpPr>
          <p:nvPr>
            <p:ph type="body" idx="1"/>
          </p:nvPr>
        </p:nvSpPr>
        <p:spPr>
          <a:xfrm>
            <a:off x="640065" y="3601156"/>
            <a:ext cx="6110691" cy="5574496"/>
          </a:xfrm>
          <a:solidFill>
            <a:schemeClr val="bg1"/>
          </a:solidFill>
        </p:spPr>
        <p:txBody>
          <a:bodyPr/>
          <a:lstStyle/>
          <a:p>
            <a:pPr marL="0" indent="0">
              <a:buFont typeface="Arial" panose="020B0604020202020204" pitchFamily="34" charset="0"/>
              <a:buNone/>
            </a:pPr>
            <a:r>
              <a:rPr lang="en-US" sz="1400" dirty="0"/>
              <a:t>DISCUSSION:</a:t>
            </a:r>
          </a:p>
          <a:p>
            <a:pPr marL="0" indent="0">
              <a:buFont typeface="Arial" panose="020B0604020202020204" pitchFamily="34" charset="0"/>
              <a:buNone/>
            </a:pPr>
            <a:r>
              <a:rPr lang="en-US" sz="1400" dirty="0"/>
              <a:t>Has your camp recently had “outsiders” explore your camp facilities, programs or practices and offer recommendations?</a:t>
            </a:r>
          </a:p>
          <a:p>
            <a:pPr marL="0" indent="0">
              <a:buFont typeface="Arial" panose="020B0604020202020204" pitchFamily="34" charset="0"/>
              <a:buNone/>
            </a:pPr>
            <a:r>
              <a:rPr lang="en-US" sz="1400" dirty="0"/>
              <a:t>Please tell us about it. What did they do? Was it worthwhile? What might you do differently if there is a “next time”?</a:t>
            </a:r>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5"/>
          </p:nvPr>
        </p:nvSpPr>
        <p:spPr/>
        <p:txBody>
          <a:bodyPr/>
          <a:lstStyle/>
          <a:p>
            <a:fld id="{9838AA63-F11D-4235-9245-9BF6FDB59DF4}" type="slidenum">
              <a:rPr lang="en-US" smtClean="0"/>
              <a:t>4</a:t>
            </a:fld>
            <a:endParaRPr lang="en-US"/>
          </a:p>
        </p:txBody>
      </p:sp>
    </p:spTree>
    <p:extLst>
      <p:ext uri="{BB962C8B-B14F-4D97-AF65-F5344CB8AC3E}">
        <p14:creationId xmlns:p14="http://schemas.microsoft.com/office/powerpoint/2010/main" val="2405533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41300"/>
            <a:ext cx="4178300" cy="3135313"/>
          </a:xfrm>
        </p:spPr>
      </p:sp>
      <p:sp>
        <p:nvSpPr>
          <p:cNvPr id="3" name="Notes Placeholder 2"/>
          <p:cNvSpPr>
            <a:spLocks noGrp="1"/>
          </p:cNvSpPr>
          <p:nvPr>
            <p:ph type="body" idx="1"/>
          </p:nvPr>
        </p:nvSpPr>
        <p:spPr>
          <a:xfrm>
            <a:off x="640064" y="3510844"/>
            <a:ext cx="6144557" cy="5664807"/>
          </a:xfrm>
          <a:solidFill>
            <a:schemeClr val="bg1"/>
          </a:solidFill>
        </p:spPr>
        <p:txBody>
          <a:bodyPr/>
          <a:lstStyle/>
          <a:p>
            <a:pPr marL="0" marR="0">
              <a:lnSpc>
                <a:spcPct val="150000"/>
              </a:lnSpc>
              <a:spcBef>
                <a:spcPts val="0"/>
              </a:spcBef>
              <a:spcAft>
                <a:spcPts val="0"/>
              </a:spcAft>
            </a:pPr>
            <a:r>
              <a:rPr lang="en-US" sz="1400" b="1" i="1" dirty="0">
                <a:effectLst/>
                <a:latin typeface="Calibri" panose="020F0502020204030204" pitchFamily="34" charset="0"/>
                <a:ea typeface="Calibri" panose="020F0502020204030204" pitchFamily="34" charset="0"/>
                <a:cs typeface="Calibri" panose="020F0502020204030204" pitchFamily="34" charset="0"/>
              </a:rPr>
              <a:t>Purpose</a:t>
            </a:r>
            <a:r>
              <a:rPr lang="en-US" sz="1400" b="1" dirty="0">
                <a:effectLst/>
                <a:latin typeface="Calibri" panose="020F0502020204030204" pitchFamily="34" charset="0"/>
                <a:ea typeface="Calibri" panose="020F0502020204030204" pitchFamily="34" charset="0"/>
                <a:cs typeface="Calibri" panose="020F0502020204030204" pitchFamily="34" charset="0"/>
              </a:rPr>
              <a:t> of Operational Reviews </a:t>
            </a:r>
            <a:r>
              <a:rPr lang="en-US" sz="1400" b="0" dirty="0">
                <a:effectLst/>
                <a:latin typeface="Calibri" panose="020F0502020204030204" pitchFamily="34" charset="0"/>
                <a:ea typeface="Calibri" panose="020F0502020204030204" pitchFamily="34" charset="0"/>
                <a:cs typeface="Calibri" panose="020F0502020204030204" pitchFamily="34" charset="0"/>
              </a:rPr>
              <a:t>(Source: MinistryCPA communique)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Organizations that seek to improve their financial stewardship engage us for a variety of purposes. Every operational review leads to the delivery of a report of our findings, commendations and recommendations after appropriate discovery using documents received from our clients and following up with necessary inquiries. We often also communicate what we believe to be unique opportunities or, perhaps, threats to the organization given our understanding of the broader field in which it serves. For example, a Christian camp may experience financial conditions that we have observed in other client ministries that can be valuable to convey within our report.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 church or Christian ministry may also request an operational review by MinistryCPA accountants as it prepares for an audit by a local independent CPA firm. The advance preparation can facilitate what can be referred to as a “tic and tie” audit in which the independent CPA finds the organization’s processes and records in excellent condition and ready for the most efficient and cost-effective audit process. While MinistryCPA does not perform independent audits, we have training and experience in their conduct.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1050" dirty="0"/>
          </a:p>
        </p:txBody>
      </p:sp>
      <p:sp>
        <p:nvSpPr>
          <p:cNvPr id="4" name="Slide Number Placeholder 3"/>
          <p:cNvSpPr>
            <a:spLocks noGrp="1"/>
          </p:cNvSpPr>
          <p:nvPr>
            <p:ph type="sldNum" sz="quarter" idx="5"/>
          </p:nvPr>
        </p:nvSpPr>
        <p:spPr/>
        <p:txBody>
          <a:bodyPr/>
          <a:lstStyle/>
          <a:p>
            <a:fld id="{9838AA63-F11D-4235-9245-9BF6FDB59DF4}" type="slidenum">
              <a:rPr lang="en-US" smtClean="0"/>
              <a:t>5</a:t>
            </a:fld>
            <a:endParaRPr lang="en-US"/>
          </a:p>
        </p:txBody>
      </p:sp>
    </p:spTree>
    <p:extLst>
      <p:ext uri="{BB962C8B-B14F-4D97-AF65-F5344CB8AC3E}">
        <p14:creationId xmlns:p14="http://schemas.microsoft.com/office/powerpoint/2010/main" val="1077685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41300"/>
            <a:ext cx="4178300" cy="3135313"/>
          </a:xfrm>
        </p:spPr>
      </p:sp>
      <p:sp>
        <p:nvSpPr>
          <p:cNvPr id="3" name="Notes Placeholder 2"/>
          <p:cNvSpPr>
            <a:spLocks noGrp="1"/>
          </p:cNvSpPr>
          <p:nvPr>
            <p:ph type="body" idx="1"/>
          </p:nvPr>
        </p:nvSpPr>
        <p:spPr>
          <a:xfrm>
            <a:off x="530578" y="2720622"/>
            <a:ext cx="6355645" cy="6479822"/>
          </a:xfrm>
          <a:solidFill>
            <a:schemeClr val="bg1"/>
          </a:solidFill>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b="1" i="1" dirty="0">
                <a:effectLst/>
                <a:latin typeface="Calibri" panose="020F0502020204030204" pitchFamily="34" charset="0"/>
                <a:ea typeface="Calibri" panose="020F0502020204030204" pitchFamily="34" charset="0"/>
                <a:cs typeface="Calibri" panose="020F0502020204030204" pitchFamily="34" charset="0"/>
              </a:rPr>
              <a:t>Process</a:t>
            </a:r>
            <a:r>
              <a:rPr lang="en-US" b="1" dirty="0">
                <a:effectLst/>
                <a:latin typeface="Calibri" panose="020F0502020204030204" pitchFamily="34" charset="0"/>
                <a:ea typeface="Calibri" panose="020F0502020204030204" pitchFamily="34" charset="0"/>
                <a:cs typeface="Calibri" panose="020F0502020204030204" pitchFamily="34" charset="0"/>
              </a:rPr>
              <a:t> of Operational Reviews </a:t>
            </a:r>
            <a:r>
              <a:rPr lang="en-US" b="0" dirty="0">
                <a:effectLst/>
                <a:latin typeface="Calibri" panose="020F0502020204030204" pitchFamily="34" charset="0"/>
                <a:ea typeface="Calibri" panose="020F0502020204030204" pitchFamily="34" charset="0"/>
                <a:cs typeface="Calibri" panose="020F0502020204030204" pitchFamily="34" charset="0"/>
              </a:rPr>
              <a:t>(Source: MinistryCPA communique)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Once we gain an initial understanding of the scope of a church’s or Christian organization’s ministry, we typically request that a list of files and documents be uploaded to our secure client portal. The list might look something like the following and is intended to touch on the ministry’s revenue and expenditure cycles, financial and management reporting systems, compensation practices and other matters.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up-to-date backup copy of QuickBooks data file or access to exported financial reports</a:t>
            </a:r>
            <a:endParaRPr lang="en-US" sz="1100" dirty="0">
              <a:effectLst/>
              <a:latin typeface="Calibri" panose="020F0502020204030204" pitchFamily="34" charset="0"/>
              <a:ea typeface="Calibri" panose="020F0502020204030204" pitchFamily="34" charset="0"/>
            </a:endParaRPr>
          </a:p>
          <a:p>
            <a:pPr marL="342900" marR="0" lvl="0" indent="-342900">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copy of approved current year budget</a:t>
            </a:r>
            <a:endParaRPr lang="en-US" sz="1100" dirty="0">
              <a:effectLst/>
              <a:latin typeface="Calibri" panose="020F0502020204030204" pitchFamily="34" charset="0"/>
              <a:ea typeface="Calibri" panose="020F0502020204030204" pitchFamily="34" charset="0"/>
            </a:endParaRPr>
          </a:p>
          <a:p>
            <a:pPr marL="342900" marR="0" lvl="0" indent="-342900">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summaries of each employee’s approved compensation and benefits arrangements</a:t>
            </a:r>
            <a:endParaRPr lang="en-US" sz="1100" dirty="0">
              <a:effectLst/>
              <a:latin typeface="Calibri" panose="020F0502020204030204" pitchFamily="34" charset="0"/>
              <a:ea typeface="Calibri" panose="020F0502020204030204" pitchFamily="34" charset="0"/>
            </a:endParaRPr>
          </a:p>
          <a:p>
            <a:pPr marL="342900" marR="0" lvl="0" indent="-342900">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copies of year-end bank and investment statements</a:t>
            </a:r>
            <a:endParaRPr lang="en-US" sz="1100" dirty="0">
              <a:effectLst/>
              <a:latin typeface="Calibri" panose="020F0502020204030204" pitchFamily="34" charset="0"/>
              <a:ea typeface="Calibri" panose="020F0502020204030204" pitchFamily="34" charset="0"/>
            </a:endParaRPr>
          </a:p>
          <a:p>
            <a:pPr marL="342900" marR="0" lvl="0" indent="-342900">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copies of insurance policy declaration pages</a:t>
            </a:r>
            <a:endParaRPr lang="en-US" sz="1100" dirty="0">
              <a:effectLst/>
              <a:latin typeface="Calibri" panose="020F0502020204030204" pitchFamily="34" charset="0"/>
              <a:ea typeface="Calibri" panose="020F0502020204030204" pitchFamily="34" charset="0"/>
            </a:endParaRPr>
          </a:p>
          <a:p>
            <a:pPr marL="342900" marR="0" lvl="0" indent="-342900">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copy of church or ministry constitution or bylaws</a:t>
            </a:r>
            <a:endParaRPr lang="en-US" sz="1100" dirty="0">
              <a:effectLst/>
              <a:latin typeface="Calibri" panose="020F0502020204030204" pitchFamily="34" charset="0"/>
              <a:ea typeface="Calibri" panose="020F0502020204030204" pitchFamily="34" charset="0"/>
            </a:endParaRPr>
          </a:p>
          <a:p>
            <a:pPr marL="342900" marR="0" lvl="0" indent="-342900">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copies of prior and current year minutes of organization-level meetings</a:t>
            </a:r>
            <a:endParaRPr lang="en-US" sz="1100" dirty="0">
              <a:effectLst/>
              <a:latin typeface="Calibri" panose="020F0502020204030204" pitchFamily="34" charset="0"/>
              <a:ea typeface="Calibri" panose="020F0502020204030204" pitchFamily="34" charset="0"/>
            </a:endParaRPr>
          </a:p>
          <a:p>
            <a:pPr marL="342900" marR="0" lvl="0" indent="-342900">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description of each designated funds solicited and managed by the organization, and</a:t>
            </a:r>
            <a:endParaRPr lang="en-US" sz="1100" dirty="0">
              <a:effectLst/>
              <a:latin typeface="Calibri" panose="020F0502020204030204" pitchFamily="34" charset="0"/>
              <a:ea typeface="Calibri" panose="020F0502020204030204" pitchFamily="34" charset="0"/>
            </a:endParaRPr>
          </a:p>
          <a:p>
            <a:pPr marL="342900" marR="0" lvl="0" indent="-342900">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descriptions of the following current procedures or processes regarding</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receipt and deposit of contributions and other cash receipts,</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approval and payment of disbursements,</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adoption of annual budget,</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evaluation of compensation arrangements,</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maintenance of donor management records,</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issuance of interim financial reports,</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issuance and use of credit cards, and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reimbursement of employee ministry expenses.</a:t>
            </a:r>
            <a:endParaRPr lang="en-US" sz="11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Some ministries also request our operational review of accounts receivable invoicing, credit, and collections procedures; revenue recognition and forecasting; budget systems and practices; capital expenditures and depreciation policies; accounting methods; cash flow management; designated fund reporting and management; compliance with government payroll and other regulatory requirements; and internal “audit” functions.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Depending on the wishes of the ministry, our work can be conducted partially or entirely on a remote basis. Typically, our final report is presented and discussed either in person or via videoconferencing. Frequently, clients request our assistance in the implementation of our recommendations.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838AA63-F11D-4235-9245-9BF6FDB59DF4}" type="slidenum">
              <a:rPr lang="en-US" smtClean="0"/>
              <a:t>6</a:t>
            </a:fld>
            <a:endParaRPr lang="en-US"/>
          </a:p>
        </p:txBody>
      </p:sp>
    </p:spTree>
    <p:extLst>
      <p:ext uri="{BB962C8B-B14F-4D97-AF65-F5344CB8AC3E}">
        <p14:creationId xmlns:p14="http://schemas.microsoft.com/office/powerpoint/2010/main" val="16276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41300"/>
            <a:ext cx="4178300" cy="3135313"/>
          </a:xfrm>
        </p:spPr>
      </p:sp>
      <p:sp>
        <p:nvSpPr>
          <p:cNvPr id="3" name="Notes Placeholder 2"/>
          <p:cNvSpPr>
            <a:spLocks noGrp="1"/>
          </p:cNvSpPr>
          <p:nvPr>
            <p:ph type="body" idx="1"/>
          </p:nvPr>
        </p:nvSpPr>
        <p:spPr>
          <a:xfrm>
            <a:off x="640065" y="2822222"/>
            <a:ext cx="6246158" cy="6084711"/>
          </a:xfrm>
          <a:solidFill>
            <a:schemeClr val="bg1"/>
          </a:solidFill>
        </p:spPr>
        <p:txBody>
          <a:bodyPr/>
          <a:lstStyle/>
          <a:p>
            <a:r>
              <a:rPr lang="en-US" dirty="0"/>
              <a:t>We’ve seen these hypothetical camp financial reports before – in workshop #1</a:t>
            </a:r>
          </a:p>
          <a:p>
            <a:endParaRPr lang="en-US" dirty="0"/>
          </a:p>
          <a:p>
            <a:r>
              <a:rPr lang="en-US" dirty="0"/>
              <a:t>Assets – </a:t>
            </a:r>
          </a:p>
          <a:p>
            <a:pPr marL="171450" indent="-171450">
              <a:buFont typeface="Arial" panose="020B0604020202020204" pitchFamily="34" charset="0"/>
              <a:buChar char="•"/>
            </a:pPr>
            <a:r>
              <a:rPr lang="en-US" dirty="0"/>
              <a:t>all camp assets should be listed on the balance sheet and fall under the oversight of the ministry, its processes and its protections.</a:t>
            </a:r>
          </a:p>
          <a:p>
            <a:pPr marL="171450" indent="-171450">
              <a:buFont typeface="Arial" panose="020B0604020202020204" pitchFamily="34" charset="0"/>
              <a:buChar char="•"/>
            </a:pPr>
            <a:r>
              <a:rPr lang="en-US" dirty="0"/>
              <a:t>Some camps attempt to have multiple bank accounts, even in some cases with multiple banks in order to keep funds in separate “buckets” – this is unnecessary, inefficient and open to errors when a properly structured chart of accounts in modern accounting software can be easily designed to track these “buckets”. </a:t>
            </a:r>
          </a:p>
          <a:p>
            <a:pPr marL="171450" indent="-171450">
              <a:buFont typeface="Arial" panose="020B0604020202020204" pitchFamily="34" charset="0"/>
              <a:buChar char="•"/>
            </a:pPr>
            <a:r>
              <a:rPr lang="en-US" dirty="0"/>
              <a:t>Unless an audit report by an Independent certified public accountant firm is required (and it rarely is), we recommend using a Modified Cash Basis of accounting that excludes long-term assets and long-term liabilities from the balance sheet. Separate reporting, especially, if long-term debt is present may be required, but it relatively simple compared to implement full GAAP/accrual accounting.</a:t>
            </a:r>
          </a:p>
          <a:p>
            <a:pPr marL="171450" indent="-171450">
              <a:buFont typeface="Arial" panose="020B0604020202020204" pitchFamily="34" charset="0"/>
              <a:buChar char="•"/>
            </a:pPr>
            <a:r>
              <a:rPr lang="en-US" dirty="0"/>
              <a:t>Most camp budgets, we believe, are primarily concerned about managing cash flows. A, for example, $10,000 used vehicle purchase must either be funded as an expense of current operations right along with other current demands or be paid for by solicitations of designated giving. GAAP/accrual accounting would report the transaction on the balance sheet, having no impact on the operating budget, except for subsequent years’ “paper” depreciation general journal entries.</a:t>
            </a:r>
          </a:p>
          <a:p>
            <a:endParaRPr lang="en-US" dirty="0"/>
          </a:p>
          <a:p>
            <a:r>
              <a:rPr lang="en-US" dirty="0"/>
              <a:t>Liabilities – </a:t>
            </a:r>
          </a:p>
          <a:p>
            <a:pPr marL="171450" indent="-171450">
              <a:buFont typeface="Arial" panose="020B0604020202020204" pitchFamily="34" charset="0"/>
              <a:buChar char="•"/>
            </a:pPr>
            <a:r>
              <a:rPr lang="en-US" dirty="0"/>
              <a:t>Accounts payable on the balance sheet represents the total of all operating invoices not yet paid by the date of the balance sheet. A listing/aging of unpaid invoices often reveals posting errors related to invoices and payments related to vendors.</a:t>
            </a:r>
          </a:p>
          <a:p>
            <a:pPr marL="171450" indent="-171450">
              <a:buFont typeface="Arial" panose="020B0604020202020204" pitchFamily="34" charset="0"/>
              <a:buChar char="•"/>
            </a:pPr>
            <a:r>
              <a:rPr lang="en-US" dirty="0"/>
              <a:t>Payroll tax liabilities, if correctly reported on the balance sheet, will be reduced to zero as government forms are filed and payments made shortly after the balance sheet date.</a:t>
            </a:r>
          </a:p>
          <a:p>
            <a:pPr marL="171450" indent="-171450">
              <a:buFont typeface="Arial" panose="020B0604020202020204" pitchFamily="34" charset="0"/>
              <a:buChar char="•"/>
            </a:pPr>
            <a:r>
              <a:rPr lang="en-US" dirty="0"/>
              <a:t>Similar to fixed assets, discussed above, interest </a:t>
            </a:r>
            <a:r>
              <a:rPr lang="en-US" b="1" i="1" dirty="0"/>
              <a:t>AND principal </a:t>
            </a:r>
            <a:r>
              <a:rPr lang="en-US" dirty="0"/>
              <a:t>payments must come from operating cash. Using the Modified Cash Basis of accounting requires a P&amp;L account often labeled “P&amp;I payments on LT debt” where both the principal and the interest components of monthly payments are recorded. Then, a supplementary schedule is prepared and reported to financial leaders so they can observe debt reduction not reported on the balance sheet.</a:t>
            </a:r>
          </a:p>
        </p:txBody>
      </p:sp>
      <p:sp>
        <p:nvSpPr>
          <p:cNvPr id="4" name="Slide Number Placeholder 3"/>
          <p:cNvSpPr>
            <a:spLocks noGrp="1"/>
          </p:cNvSpPr>
          <p:nvPr>
            <p:ph type="sldNum" sz="quarter" idx="5"/>
          </p:nvPr>
        </p:nvSpPr>
        <p:spPr/>
        <p:txBody>
          <a:bodyPr/>
          <a:lstStyle/>
          <a:p>
            <a:fld id="{9838AA63-F11D-4235-9245-9BF6FDB59DF4}" type="slidenum">
              <a:rPr lang="en-US" smtClean="0"/>
              <a:t>7</a:t>
            </a:fld>
            <a:endParaRPr lang="en-US"/>
          </a:p>
        </p:txBody>
      </p:sp>
    </p:spTree>
    <p:extLst>
      <p:ext uri="{BB962C8B-B14F-4D97-AF65-F5344CB8AC3E}">
        <p14:creationId xmlns:p14="http://schemas.microsoft.com/office/powerpoint/2010/main" val="3392511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41300"/>
            <a:ext cx="4178300" cy="3135313"/>
          </a:xfrm>
        </p:spPr>
      </p:sp>
      <p:sp>
        <p:nvSpPr>
          <p:cNvPr id="3" name="Notes Placeholder 2"/>
          <p:cNvSpPr>
            <a:spLocks noGrp="1"/>
          </p:cNvSpPr>
          <p:nvPr>
            <p:ph type="body" idx="1"/>
          </p:nvPr>
        </p:nvSpPr>
        <p:spPr>
          <a:xfrm>
            <a:off x="640065" y="3510845"/>
            <a:ext cx="6246158" cy="5208230"/>
          </a:xfrm>
          <a:solidFill>
            <a:schemeClr val="bg1"/>
          </a:solidFill>
        </p:spPr>
        <p:txBody>
          <a:bodyPr/>
          <a:lstStyle/>
          <a:p>
            <a:r>
              <a:rPr lang="en-US" sz="1400" dirty="0"/>
              <a:t>General fund balances</a:t>
            </a:r>
          </a:p>
          <a:p>
            <a:pPr marL="171450" indent="-171450">
              <a:buFont typeface="Arial" panose="020B0604020202020204" pitchFamily="34" charset="0"/>
              <a:buChar char="•"/>
            </a:pPr>
            <a:r>
              <a:rPr lang="en-US" sz="1400" dirty="0"/>
              <a:t>We recommend restraint in creation of multiple “board restricted” funds (the GAAP name for set asides of general funds not restricted by donors). They are not true designated funds for which the camp has a fiduciary and legal duty to honor donors’ designations. So they can be reversed. But it can be an unnecessarily unpopular decision once some board or staff members “have their heart set on it.”</a:t>
            </a:r>
          </a:p>
          <a:p>
            <a:pPr marL="171450" indent="-171450">
              <a:buFont typeface="Arial" panose="020B0604020202020204" pitchFamily="34" charset="0"/>
              <a:buChar char="•"/>
            </a:pPr>
            <a:r>
              <a:rPr lang="en-US" sz="1400" dirty="0"/>
              <a:t>“Real time” designated fund accounting - Combination of the beginning of year balance (this “Title” account is only adjusted on the first date of the next fiscal year, otherwise transactions are never posted to it), plus current year receipts (a “Sub” account), minus current year disbursements (a “Sub” account), equals the current unexpended balance. In some softwares (e.g., QuickBooks) the three accounts are easily collapsed into a single account for interim and year-end report presentation purposes.</a:t>
            </a:r>
          </a:p>
        </p:txBody>
      </p:sp>
      <p:sp>
        <p:nvSpPr>
          <p:cNvPr id="4" name="Slide Number Placeholder 3"/>
          <p:cNvSpPr>
            <a:spLocks noGrp="1"/>
          </p:cNvSpPr>
          <p:nvPr>
            <p:ph type="sldNum" sz="quarter" idx="5"/>
          </p:nvPr>
        </p:nvSpPr>
        <p:spPr/>
        <p:txBody>
          <a:bodyPr/>
          <a:lstStyle/>
          <a:p>
            <a:fld id="{9838AA63-F11D-4235-9245-9BF6FDB59DF4}" type="slidenum">
              <a:rPr lang="en-US" smtClean="0"/>
              <a:t>8</a:t>
            </a:fld>
            <a:endParaRPr lang="en-US"/>
          </a:p>
        </p:txBody>
      </p:sp>
    </p:spTree>
    <p:extLst>
      <p:ext uri="{BB962C8B-B14F-4D97-AF65-F5344CB8AC3E}">
        <p14:creationId xmlns:p14="http://schemas.microsoft.com/office/powerpoint/2010/main" val="2528159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41300"/>
            <a:ext cx="4178300" cy="3135313"/>
          </a:xfrm>
        </p:spPr>
      </p:sp>
      <p:sp>
        <p:nvSpPr>
          <p:cNvPr id="3" name="Notes Placeholder 2"/>
          <p:cNvSpPr>
            <a:spLocks noGrp="1"/>
          </p:cNvSpPr>
          <p:nvPr>
            <p:ph type="body" idx="1"/>
          </p:nvPr>
        </p:nvSpPr>
        <p:spPr>
          <a:xfrm>
            <a:off x="640065" y="3510845"/>
            <a:ext cx="6246158" cy="5208230"/>
          </a:xfrm>
          <a:solidFill>
            <a:schemeClr val="bg1"/>
          </a:solidFill>
        </p:spPr>
        <p:txBody>
          <a:bodyPr/>
          <a:lstStyle/>
          <a:p>
            <a:r>
              <a:rPr lang="en-US" sz="1400" dirty="0"/>
              <a:t>Income</a:t>
            </a:r>
          </a:p>
          <a:p>
            <a:pPr marL="171450" indent="-171450">
              <a:buFont typeface="Arial" panose="020B0604020202020204" pitchFamily="34" charset="0"/>
              <a:buChar char="•"/>
            </a:pPr>
            <a:r>
              <a:rPr lang="en-US" sz="1400" dirty="0"/>
              <a:t>Contributions should be forecasted so a true $0 balance budget can be presented</a:t>
            </a:r>
          </a:p>
          <a:p>
            <a:pPr marL="171450" indent="-171450">
              <a:buFont typeface="Arial" panose="020B0604020202020204" pitchFamily="34" charset="0"/>
              <a:buChar char="•"/>
            </a:pPr>
            <a:r>
              <a:rPr lang="en-US" sz="1400" dirty="0"/>
              <a:t>After reviewing interim reports it is often apparent that initial income forecasts are inaccurate. Mid-course corrections can be considered if the ministry adopts a “dynamic budgeting” philosophy.</a:t>
            </a:r>
          </a:p>
          <a:p>
            <a:pPr marL="171450" indent="-171450">
              <a:buFont typeface="Arial" panose="020B0604020202020204" pitchFamily="34" charset="0"/>
              <a:buChar char="•"/>
            </a:pPr>
            <a:r>
              <a:rPr lang="en-US" sz="1400" dirty="0"/>
              <a:t>Some ministries are not in compliance with sales tax rules</a:t>
            </a:r>
          </a:p>
          <a:p>
            <a:pPr marL="171450" indent="-171450">
              <a:buFont typeface="Arial" panose="020B0604020202020204" pitchFamily="34" charset="0"/>
              <a:buChar char="•"/>
            </a:pPr>
            <a:r>
              <a:rPr lang="en-US" sz="1400" dirty="0"/>
              <a:t>Other – designated gifts should not be posted to the Income Statement which should be used only for the “unrestricted” general fund and its budget.</a:t>
            </a:r>
          </a:p>
        </p:txBody>
      </p:sp>
      <p:sp>
        <p:nvSpPr>
          <p:cNvPr id="4" name="Slide Number Placeholder 3"/>
          <p:cNvSpPr>
            <a:spLocks noGrp="1"/>
          </p:cNvSpPr>
          <p:nvPr>
            <p:ph type="sldNum" sz="quarter" idx="5"/>
          </p:nvPr>
        </p:nvSpPr>
        <p:spPr/>
        <p:txBody>
          <a:bodyPr/>
          <a:lstStyle/>
          <a:p>
            <a:fld id="{9838AA63-F11D-4235-9245-9BF6FDB59DF4}" type="slidenum">
              <a:rPr lang="en-US" smtClean="0"/>
              <a:t>9</a:t>
            </a:fld>
            <a:endParaRPr lang="en-US"/>
          </a:p>
        </p:txBody>
      </p:sp>
    </p:spTree>
    <p:extLst>
      <p:ext uri="{BB962C8B-B14F-4D97-AF65-F5344CB8AC3E}">
        <p14:creationId xmlns:p14="http://schemas.microsoft.com/office/powerpoint/2010/main" val="2976631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CCD644-53E6-4272-B5A2-2986758417AC}"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12122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CD644-53E6-4272-B5A2-2986758417AC}"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261846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CD644-53E6-4272-B5A2-2986758417AC}"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9477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CD644-53E6-4272-B5A2-2986758417AC}"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91675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CCD644-53E6-4272-B5A2-2986758417AC}"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3984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CCD644-53E6-4272-B5A2-2986758417AC}"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69101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CCD644-53E6-4272-B5A2-2986758417AC}" type="datetimeFigureOut">
              <a:rPr lang="en-US" smtClean="0"/>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266058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CCD644-53E6-4272-B5A2-2986758417AC}" type="datetimeFigureOut">
              <a:rPr lang="en-US" smtClean="0"/>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273890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CD644-53E6-4272-B5A2-2986758417AC}" type="datetimeFigureOut">
              <a:rPr lang="en-US" smtClean="0"/>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23967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CCD644-53E6-4272-B5A2-2986758417AC}"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55005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CCD644-53E6-4272-B5A2-2986758417AC}"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8666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CD644-53E6-4272-B5A2-2986758417AC}" type="datetimeFigureOut">
              <a:rPr lang="en-US" smtClean="0"/>
              <a:t>2/3/2022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51517-F68C-42AD-A369-2980C85D728F}" type="slidenum">
              <a:rPr lang="en-US" smtClean="0"/>
              <a:t>‹#›</a:t>
            </a:fld>
            <a:endParaRPr lang="en-US"/>
          </a:p>
        </p:txBody>
      </p:sp>
    </p:spTree>
    <p:extLst>
      <p:ext uri="{BB962C8B-B14F-4D97-AF65-F5344CB8AC3E}">
        <p14:creationId xmlns:p14="http://schemas.microsoft.com/office/powerpoint/2010/main" val="3934438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A17A11-88E5-4016-87D0-F1BCFBF4953B}"/>
              </a:ext>
            </a:extLst>
          </p:cNvPr>
          <p:cNvSpPr txBox="1"/>
          <p:nvPr/>
        </p:nvSpPr>
        <p:spPr>
          <a:xfrm>
            <a:off x="3396342" y="2880415"/>
            <a:ext cx="5460274" cy="1630471"/>
          </a:xfrm>
          <a:prstGeom prst="rect">
            <a:avLst/>
          </a:prstGeom>
          <a:noFill/>
        </p:spPr>
        <p:txBody>
          <a:bodyPr wrap="square" rtlCol="0">
            <a:spAutoFit/>
          </a:bodyPr>
          <a:lstStyle/>
          <a:p>
            <a:r>
              <a:rPr lang="en-US" sz="3200" spc="300">
                <a:solidFill>
                  <a:srgbClr val="1A264F"/>
                </a:solidFill>
                <a:cs typeface="Dubai Light" panose="020B0303030403030204" pitchFamily="34" charset="-78"/>
              </a:rPr>
              <a:t>Presented by </a:t>
            </a:r>
          </a:p>
          <a:p>
            <a:r>
              <a:rPr lang="en-US" sz="3200" spc="300">
                <a:solidFill>
                  <a:srgbClr val="1A264F"/>
                </a:solidFill>
                <a:cs typeface="Dubai Light" panose="020B0303030403030204" pitchFamily="34" charset="-78"/>
              </a:rPr>
              <a:t>Corey A. Pfaffe, CPA, PhD</a:t>
            </a:r>
          </a:p>
          <a:p>
            <a:r>
              <a:rPr lang="en-US" sz="3200" spc="300">
                <a:solidFill>
                  <a:srgbClr val="1A264F"/>
                </a:solidFill>
                <a:cs typeface="Dubai Light" panose="020B0303030403030204" pitchFamily="34" charset="-78"/>
              </a:rPr>
              <a:t>February 2022</a:t>
            </a:r>
            <a:endParaRPr lang="en-US" sz="3200" spc="300" dirty="0">
              <a:solidFill>
                <a:srgbClr val="1A264F"/>
              </a:solidFill>
              <a:cs typeface="Dubai Light" panose="020B0303030403030204" pitchFamily="34" charset="-78"/>
            </a:endParaRPr>
          </a:p>
        </p:txBody>
      </p:sp>
      <p:sp>
        <p:nvSpPr>
          <p:cNvPr id="13" name="TextBox 12">
            <a:extLst>
              <a:ext uri="{FF2B5EF4-FFF2-40B4-BE49-F238E27FC236}">
                <a16:creationId xmlns:a16="http://schemas.microsoft.com/office/drawing/2014/main" id="{D36C710E-B83B-4A34-92F0-2D8381B09DC2}"/>
              </a:ext>
            </a:extLst>
          </p:cNvPr>
          <p:cNvSpPr txBox="1"/>
          <p:nvPr/>
        </p:nvSpPr>
        <p:spPr>
          <a:xfrm>
            <a:off x="319796" y="335322"/>
            <a:ext cx="8523758" cy="707886"/>
          </a:xfrm>
          <a:prstGeom prst="rect">
            <a:avLst/>
          </a:prstGeom>
          <a:noFill/>
          <a:ln>
            <a:solidFill>
              <a:schemeClr val="accent1">
                <a:lumMod val="50000"/>
              </a:schemeClr>
            </a:solidFill>
          </a:ln>
        </p:spPr>
        <p:txBody>
          <a:bodyPr wrap="square" rtlCol="0">
            <a:spAutoFit/>
          </a:bodyPr>
          <a:lstStyle/>
          <a:p>
            <a:pPr algn="ctr"/>
            <a:r>
              <a:rPr lang="en-US" sz="4000" dirty="0">
                <a:solidFill>
                  <a:srgbClr val="1A264F"/>
                </a:solidFill>
                <a:latin typeface="+mj-lt"/>
              </a:rPr>
              <a:t>Operational Reviews</a:t>
            </a:r>
          </a:p>
        </p:txBody>
      </p:sp>
      <p:pic>
        <p:nvPicPr>
          <p:cNvPr id="15" name="Picture 14" descr="A person wearing a suit and tie&#10;&#10;Description automatically generated">
            <a:extLst>
              <a:ext uri="{FF2B5EF4-FFF2-40B4-BE49-F238E27FC236}">
                <a16:creationId xmlns:a16="http://schemas.microsoft.com/office/drawing/2014/main" id="{F3C0849A-5F14-4FE3-9EC8-8E3A6F2254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402" y="2880415"/>
            <a:ext cx="1754535" cy="17545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84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637363"/>
          </a:xfrm>
          <a:prstGeom prst="rect">
            <a:avLst/>
          </a:prstGeom>
          <a:noFill/>
        </p:spPr>
        <p:txBody>
          <a:bodyPr wrap="square" rtlCol="0">
            <a:noAutofit/>
          </a:bodyPr>
          <a:lstStyle/>
          <a:p>
            <a:pPr algn="ctr"/>
            <a:r>
              <a:rPr lang="en-US" sz="3600" dirty="0">
                <a:solidFill>
                  <a:srgbClr val="1A264F"/>
                </a:solidFill>
                <a:latin typeface="+mj-lt"/>
              </a:rPr>
              <a:t>Common Findings and Recommendations</a:t>
            </a:r>
          </a:p>
        </p:txBody>
      </p:sp>
      <p:sp>
        <p:nvSpPr>
          <p:cNvPr id="5" name="TextBox 4">
            <a:extLst>
              <a:ext uri="{FF2B5EF4-FFF2-40B4-BE49-F238E27FC236}">
                <a16:creationId xmlns:a16="http://schemas.microsoft.com/office/drawing/2014/main" id="{14D14DE3-B635-4BDA-A96E-03DEF69A99C0}"/>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Operational Reviews</a:t>
            </a:r>
          </a:p>
        </p:txBody>
      </p:sp>
      <p:pic>
        <p:nvPicPr>
          <p:cNvPr id="6" name="Picture 5" descr="A close up of a logo&#10;&#10;Description automatically generated">
            <a:extLst>
              <a:ext uri="{FF2B5EF4-FFF2-40B4-BE49-F238E27FC236}">
                <a16:creationId xmlns:a16="http://schemas.microsoft.com/office/drawing/2014/main" id="{2A8CDF57-258D-41EF-8280-AE92D2D46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751" y="2828"/>
            <a:ext cx="1909249" cy="431784"/>
          </a:xfrm>
          <a:prstGeom prst="rect">
            <a:avLst/>
          </a:prstGeom>
        </p:spPr>
      </p:pic>
      <p:sp>
        <p:nvSpPr>
          <p:cNvPr id="2" name="Rectangle: Rounded Corners 1">
            <a:extLst>
              <a:ext uri="{FF2B5EF4-FFF2-40B4-BE49-F238E27FC236}">
                <a16:creationId xmlns:a16="http://schemas.microsoft.com/office/drawing/2014/main" id="{11C99F06-5AC2-4DD8-ACCC-12AF9C42E5B4}"/>
              </a:ext>
            </a:extLst>
          </p:cNvPr>
          <p:cNvSpPr/>
          <p:nvPr/>
        </p:nvSpPr>
        <p:spPr>
          <a:xfrm>
            <a:off x="756745" y="1043844"/>
            <a:ext cx="7672551" cy="602076"/>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Based on Financial Reports—the Income Statement</a:t>
            </a:r>
          </a:p>
        </p:txBody>
      </p:sp>
      <p:pic>
        <p:nvPicPr>
          <p:cNvPr id="4" name="Picture 3">
            <a:extLst>
              <a:ext uri="{FF2B5EF4-FFF2-40B4-BE49-F238E27FC236}">
                <a16:creationId xmlns:a16="http://schemas.microsoft.com/office/drawing/2014/main" id="{8E57DB21-BB23-424F-8EE2-35C78FC36C2E}"/>
              </a:ext>
            </a:extLst>
          </p:cNvPr>
          <p:cNvPicPr>
            <a:picLocks noChangeAspect="1"/>
          </p:cNvPicPr>
          <p:nvPr/>
        </p:nvPicPr>
        <p:blipFill>
          <a:blip r:embed="rId4"/>
          <a:stretch>
            <a:fillRect/>
          </a:stretch>
        </p:blipFill>
        <p:spPr>
          <a:xfrm>
            <a:off x="219075" y="1809180"/>
            <a:ext cx="8705850" cy="3705225"/>
          </a:xfrm>
          <a:prstGeom prst="rect">
            <a:avLst/>
          </a:prstGeom>
          <a:ln>
            <a:noFill/>
          </a:ln>
          <a:effectLst>
            <a:outerShdw blurRad="292100" dist="139700" dir="2700000" algn="tl" rotWithShape="0">
              <a:srgbClr val="333333">
                <a:alpha val="65000"/>
              </a:srgbClr>
            </a:outerShdw>
          </a:effectLst>
        </p:spPr>
      </p:pic>
      <p:sp>
        <p:nvSpPr>
          <p:cNvPr id="9" name="Arrow: Down 8">
            <a:extLst>
              <a:ext uri="{FF2B5EF4-FFF2-40B4-BE49-F238E27FC236}">
                <a16:creationId xmlns:a16="http://schemas.microsoft.com/office/drawing/2014/main" id="{22A178B5-9D1B-4FCB-BC35-C4F609B8B5B4}"/>
              </a:ext>
            </a:extLst>
          </p:cNvPr>
          <p:cNvSpPr/>
          <p:nvPr/>
        </p:nvSpPr>
        <p:spPr>
          <a:xfrm rot="3669776">
            <a:off x="1111074" y="2086183"/>
            <a:ext cx="576592" cy="7357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08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637363"/>
          </a:xfrm>
          <a:prstGeom prst="rect">
            <a:avLst/>
          </a:prstGeom>
          <a:noFill/>
        </p:spPr>
        <p:txBody>
          <a:bodyPr wrap="square" rtlCol="0">
            <a:noAutofit/>
          </a:bodyPr>
          <a:lstStyle/>
          <a:p>
            <a:pPr algn="ctr"/>
            <a:r>
              <a:rPr lang="en-US" sz="3600" dirty="0">
                <a:solidFill>
                  <a:srgbClr val="1A264F"/>
                </a:solidFill>
                <a:latin typeface="+mj-lt"/>
              </a:rPr>
              <a:t>Common Findings and Recommendations</a:t>
            </a:r>
          </a:p>
        </p:txBody>
      </p:sp>
      <p:sp>
        <p:nvSpPr>
          <p:cNvPr id="5" name="TextBox 4">
            <a:extLst>
              <a:ext uri="{FF2B5EF4-FFF2-40B4-BE49-F238E27FC236}">
                <a16:creationId xmlns:a16="http://schemas.microsoft.com/office/drawing/2014/main" id="{14D14DE3-B635-4BDA-A96E-03DEF69A99C0}"/>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Operational Reviews</a:t>
            </a:r>
          </a:p>
        </p:txBody>
      </p:sp>
      <p:pic>
        <p:nvPicPr>
          <p:cNvPr id="6" name="Picture 5" descr="A close up of a logo&#10;&#10;Description automatically generated">
            <a:extLst>
              <a:ext uri="{FF2B5EF4-FFF2-40B4-BE49-F238E27FC236}">
                <a16:creationId xmlns:a16="http://schemas.microsoft.com/office/drawing/2014/main" id="{2A8CDF57-258D-41EF-8280-AE92D2D46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751" y="2828"/>
            <a:ext cx="1909249" cy="431784"/>
          </a:xfrm>
          <a:prstGeom prst="rect">
            <a:avLst/>
          </a:prstGeom>
        </p:spPr>
      </p:pic>
      <p:sp>
        <p:nvSpPr>
          <p:cNvPr id="2" name="Rectangle: Rounded Corners 1">
            <a:extLst>
              <a:ext uri="{FF2B5EF4-FFF2-40B4-BE49-F238E27FC236}">
                <a16:creationId xmlns:a16="http://schemas.microsoft.com/office/drawing/2014/main" id="{11C99F06-5AC2-4DD8-ACCC-12AF9C42E5B4}"/>
              </a:ext>
            </a:extLst>
          </p:cNvPr>
          <p:cNvSpPr/>
          <p:nvPr/>
        </p:nvSpPr>
        <p:spPr>
          <a:xfrm>
            <a:off x="756745" y="1043844"/>
            <a:ext cx="7672551" cy="602076"/>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Based on Inquiries</a:t>
            </a:r>
          </a:p>
        </p:txBody>
      </p:sp>
      <p:sp>
        <p:nvSpPr>
          <p:cNvPr id="9" name="Rectangle 3">
            <a:extLst>
              <a:ext uri="{FF2B5EF4-FFF2-40B4-BE49-F238E27FC236}">
                <a16:creationId xmlns:a16="http://schemas.microsoft.com/office/drawing/2014/main" id="{3802C966-BCC2-40B4-827F-DB75C7C550A2}"/>
              </a:ext>
            </a:extLst>
          </p:cNvPr>
          <p:cNvSpPr txBox="1">
            <a:spLocks noChangeArrowheads="1"/>
          </p:cNvSpPr>
          <p:nvPr/>
        </p:nvSpPr>
        <p:spPr>
          <a:xfrm>
            <a:off x="310121" y="1839310"/>
            <a:ext cx="8523758" cy="42771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solidFill>
                  <a:srgbClr val="1A264F"/>
                </a:solidFill>
                <a:latin typeface="+mj-lt"/>
              </a:rPr>
              <a:t> Reasonable processes to protect the camp and those who serve its financial functions</a:t>
            </a:r>
          </a:p>
          <a:p>
            <a:pPr>
              <a:buFont typeface="Wingdings" panose="05000000000000000000" pitchFamily="2" charset="2"/>
              <a:buChar char="ü"/>
            </a:pPr>
            <a:r>
              <a:rPr lang="en-US" dirty="0">
                <a:solidFill>
                  <a:srgbClr val="1A264F"/>
                </a:solidFill>
                <a:latin typeface="+mj-lt"/>
              </a:rPr>
              <a:t> Improvements to donor, Board and staff relations</a:t>
            </a:r>
          </a:p>
          <a:p>
            <a:pPr>
              <a:buFont typeface="Wingdings" panose="05000000000000000000" pitchFamily="2" charset="2"/>
              <a:buChar char="ü"/>
            </a:pPr>
            <a:r>
              <a:rPr lang="en-US" dirty="0">
                <a:solidFill>
                  <a:srgbClr val="1A264F"/>
                </a:solidFill>
                <a:latin typeface="+mj-lt"/>
              </a:rPr>
              <a:t> Opportunities for “smart” compensation</a:t>
            </a:r>
          </a:p>
          <a:p>
            <a:pPr>
              <a:buFont typeface="Wingdings" panose="05000000000000000000" pitchFamily="2" charset="2"/>
              <a:buChar char="ü"/>
            </a:pPr>
            <a:r>
              <a:rPr lang="en-US" dirty="0">
                <a:solidFill>
                  <a:srgbClr val="1A264F"/>
                </a:solidFill>
                <a:latin typeface="+mj-lt"/>
              </a:rPr>
              <a:t> Systems for annual and long-term financial planning</a:t>
            </a:r>
          </a:p>
          <a:p>
            <a:pPr>
              <a:buFont typeface="Wingdings" panose="05000000000000000000" pitchFamily="2" charset="2"/>
              <a:buChar char="ü"/>
            </a:pPr>
            <a:r>
              <a:rPr lang="en-US" dirty="0">
                <a:solidFill>
                  <a:srgbClr val="1A264F"/>
                </a:solidFill>
                <a:latin typeface="+mj-lt"/>
              </a:rPr>
              <a:t> Threats to tax-exempt status</a:t>
            </a:r>
          </a:p>
        </p:txBody>
      </p:sp>
    </p:spTree>
    <p:extLst>
      <p:ext uri="{BB962C8B-B14F-4D97-AF65-F5344CB8AC3E}">
        <p14:creationId xmlns:p14="http://schemas.microsoft.com/office/powerpoint/2010/main" val="282879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BFCB67D0-B707-4CB5-A75E-4E04BD479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751" y="2828"/>
            <a:ext cx="1909249" cy="431784"/>
          </a:xfrm>
          <a:prstGeom prst="rect">
            <a:avLst/>
          </a:prstGeom>
        </p:spPr>
      </p:pic>
      <p:sp>
        <p:nvSpPr>
          <p:cNvPr id="2" name="TextBox 1">
            <a:extLst>
              <a:ext uri="{FF2B5EF4-FFF2-40B4-BE49-F238E27FC236}">
                <a16:creationId xmlns:a16="http://schemas.microsoft.com/office/drawing/2014/main" id="{66A17A11-88E5-4016-87D0-F1BCFBF4953B}"/>
              </a:ext>
            </a:extLst>
          </p:cNvPr>
          <p:cNvSpPr txBox="1"/>
          <p:nvPr/>
        </p:nvSpPr>
        <p:spPr>
          <a:xfrm>
            <a:off x="129759" y="1467934"/>
            <a:ext cx="4218835" cy="954107"/>
          </a:xfrm>
          <a:prstGeom prst="rect">
            <a:avLst/>
          </a:prstGeom>
          <a:noFill/>
          <a:ln>
            <a:solidFill>
              <a:schemeClr val="accent1">
                <a:lumMod val="50000"/>
              </a:schemeClr>
            </a:solidFill>
          </a:ln>
        </p:spPr>
        <p:txBody>
          <a:bodyPr wrap="square" rtlCol="0">
            <a:spAutoFit/>
          </a:bodyPr>
          <a:lstStyle/>
          <a:p>
            <a:pPr algn="ctr"/>
            <a:r>
              <a:rPr lang="en-US" sz="2800" spc="300" dirty="0">
                <a:solidFill>
                  <a:srgbClr val="1A264F"/>
                </a:solidFill>
                <a:cs typeface="Dubai Light" panose="020B0303030403030204" pitchFamily="34" charset="-78"/>
              </a:rPr>
              <a:t>REACHING GLOBALLY, </a:t>
            </a:r>
          </a:p>
          <a:p>
            <a:pPr algn="ctr"/>
            <a:r>
              <a:rPr lang="en-US" sz="2800" spc="300" dirty="0">
                <a:solidFill>
                  <a:srgbClr val="1A264F"/>
                </a:solidFill>
                <a:cs typeface="Dubai Light" panose="020B0303030403030204" pitchFamily="34" charset="-78"/>
              </a:rPr>
              <a:t>SERVING PERSONALLY</a:t>
            </a:r>
          </a:p>
        </p:txBody>
      </p:sp>
      <p:pic>
        <p:nvPicPr>
          <p:cNvPr id="5" name="Picture 4" descr="A close up of a logo&#10;&#10;Description automatically generated">
            <a:extLst>
              <a:ext uri="{FF2B5EF4-FFF2-40B4-BE49-F238E27FC236}">
                <a16:creationId xmlns:a16="http://schemas.microsoft.com/office/drawing/2014/main" id="{4DCA32A4-8F3C-486E-912C-93D5C9FF1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58" y="243892"/>
            <a:ext cx="4218836" cy="954106"/>
          </a:xfrm>
          <a:prstGeom prst="rect">
            <a:avLst/>
          </a:prstGeom>
        </p:spPr>
      </p:pic>
      <p:sp>
        <p:nvSpPr>
          <p:cNvPr id="13" name="TextBox 12">
            <a:extLst>
              <a:ext uri="{FF2B5EF4-FFF2-40B4-BE49-F238E27FC236}">
                <a16:creationId xmlns:a16="http://schemas.microsoft.com/office/drawing/2014/main" id="{D36C710E-B83B-4A34-92F0-2D8381B09DC2}"/>
              </a:ext>
            </a:extLst>
          </p:cNvPr>
          <p:cNvSpPr txBox="1"/>
          <p:nvPr/>
        </p:nvSpPr>
        <p:spPr>
          <a:xfrm>
            <a:off x="139642" y="3428384"/>
            <a:ext cx="8726859" cy="954107"/>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solidFill>
                  <a:srgbClr val="1A264F"/>
                </a:solidFill>
                <a:latin typeface="+mj-lt"/>
              </a:rPr>
              <a:t>Our Mission: To help others improve their financial stewardship</a:t>
            </a:r>
          </a:p>
        </p:txBody>
      </p:sp>
      <p:pic>
        <p:nvPicPr>
          <p:cNvPr id="6" name="Picture 5">
            <a:extLst>
              <a:ext uri="{FF2B5EF4-FFF2-40B4-BE49-F238E27FC236}">
                <a16:creationId xmlns:a16="http://schemas.microsoft.com/office/drawing/2014/main" id="{88FC7F9C-4F1F-4E52-BC8B-DBB1A08B34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291" y="247810"/>
            <a:ext cx="4189326" cy="2792884"/>
          </a:xfrm>
          <a:prstGeom prst="rect">
            <a:avLst/>
          </a:prstGeom>
          <a:ln w="38100" cap="sq">
            <a:solidFill>
              <a:srgbClr val="000000"/>
            </a:solidFill>
            <a:prstDash val="solid"/>
            <a:miter lim="800000"/>
          </a:ln>
          <a:effectLst>
            <a:outerShdw blurRad="50800" dist="114300" dir="2700000" algn="tl" rotWithShape="0">
              <a:prstClr val="black">
                <a:alpha val="40000"/>
              </a:prstClr>
            </a:outerShdw>
          </a:effectLst>
        </p:spPr>
      </p:pic>
      <p:pic>
        <p:nvPicPr>
          <p:cNvPr id="7" name="Picture 6" descr="A group of people standing in a park with a dog&#10;&#10;Description automatically generated with medium confidence">
            <a:extLst>
              <a:ext uri="{FF2B5EF4-FFF2-40B4-BE49-F238E27FC236}">
                <a16:creationId xmlns:a16="http://schemas.microsoft.com/office/drawing/2014/main" id="{92D9AB1E-A44F-44E1-9E07-3FFD7F2F37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072" y="151002"/>
            <a:ext cx="4511169" cy="3007446"/>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830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A17A11-88E5-4016-87D0-F1BCFBF4953B}"/>
              </a:ext>
            </a:extLst>
          </p:cNvPr>
          <p:cNvSpPr txBox="1"/>
          <p:nvPr/>
        </p:nvSpPr>
        <p:spPr>
          <a:xfrm>
            <a:off x="129759" y="1467934"/>
            <a:ext cx="4218835" cy="954107"/>
          </a:xfrm>
          <a:prstGeom prst="rect">
            <a:avLst/>
          </a:prstGeom>
          <a:noFill/>
          <a:ln>
            <a:solidFill>
              <a:schemeClr val="accent1">
                <a:lumMod val="50000"/>
              </a:schemeClr>
            </a:solidFill>
          </a:ln>
        </p:spPr>
        <p:txBody>
          <a:bodyPr wrap="square" rtlCol="0">
            <a:spAutoFit/>
          </a:bodyPr>
          <a:lstStyle/>
          <a:p>
            <a:pPr algn="ctr"/>
            <a:r>
              <a:rPr lang="en-US" sz="2800" spc="300" dirty="0">
                <a:solidFill>
                  <a:srgbClr val="1A264F"/>
                </a:solidFill>
                <a:cs typeface="Dubai Light" panose="020B0303030403030204" pitchFamily="34" charset="-78"/>
              </a:rPr>
              <a:t>REACHING GLOBALLY, </a:t>
            </a:r>
          </a:p>
          <a:p>
            <a:pPr algn="ctr"/>
            <a:r>
              <a:rPr lang="en-US" sz="2800" spc="300" dirty="0">
                <a:solidFill>
                  <a:srgbClr val="1A264F"/>
                </a:solidFill>
                <a:cs typeface="Dubai Light" panose="020B0303030403030204" pitchFamily="34" charset="-78"/>
              </a:rPr>
              <a:t>SERVING PERSONALLY</a:t>
            </a:r>
          </a:p>
        </p:txBody>
      </p:sp>
      <p:pic>
        <p:nvPicPr>
          <p:cNvPr id="5" name="Picture 4" descr="A close up of a logo&#10;&#10;Description automatically generated">
            <a:extLst>
              <a:ext uri="{FF2B5EF4-FFF2-40B4-BE49-F238E27FC236}">
                <a16:creationId xmlns:a16="http://schemas.microsoft.com/office/drawing/2014/main" id="{4DCA32A4-8F3C-486E-912C-93D5C9FF1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58" y="243892"/>
            <a:ext cx="4218836" cy="954106"/>
          </a:xfrm>
          <a:prstGeom prst="rect">
            <a:avLst/>
          </a:prstGeom>
        </p:spPr>
      </p:pic>
      <p:sp>
        <p:nvSpPr>
          <p:cNvPr id="13" name="TextBox 12">
            <a:extLst>
              <a:ext uri="{FF2B5EF4-FFF2-40B4-BE49-F238E27FC236}">
                <a16:creationId xmlns:a16="http://schemas.microsoft.com/office/drawing/2014/main" id="{D36C710E-B83B-4A34-92F0-2D8381B09DC2}"/>
              </a:ext>
            </a:extLst>
          </p:cNvPr>
          <p:cNvSpPr txBox="1"/>
          <p:nvPr/>
        </p:nvSpPr>
        <p:spPr>
          <a:xfrm>
            <a:off x="129758" y="3250728"/>
            <a:ext cx="8884483" cy="2677656"/>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solidFill>
                  <a:srgbClr val="1A264F"/>
                </a:solidFill>
                <a:latin typeface="+mj-lt"/>
              </a:rPr>
              <a:t>Accounting professionals and administrative staff located at offices in Watertown, Wisconsin and remotely</a:t>
            </a:r>
          </a:p>
          <a:p>
            <a:pPr marL="457200" indent="-457200">
              <a:buFont typeface="Wingdings" panose="05000000000000000000" pitchFamily="2" charset="2"/>
              <a:buChar char="ü"/>
            </a:pPr>
            <a:r>
              <a:rPr lang="en-US" sz="2800" dirty="0">
                <a:solidFill>
                  <a:srgbClr val="1A264F"/>
                </a:solidFill>
                <a:latin typeface="+mj-lt"/>
              </a:rPr>
              <a:t>Church and Christian ministry clients in 39 U.S. States and six Continents</a:t>
            </a:r>
          </a:p>
          <a:p>
            <a:pPr marL="457200" indent="-457200">
              <a:buFont typeface="Wingdings" panose="05000000000000000000" pitchFamily="2" charset="2"/>
              <a:buChar char="ü"/>
            </a:pPr>
            <a:r>
              <a:rPr lang="en-US" sz="2800" dirty="0">
                <a:solidFill>
                  <a:srgbClr val="1A264F"/>
                </a:solidFill>
                <a:latin typeface="+mj-lt"/>
              </a:rPr>
              <a:t>Our Mission: To help others improve their financial stewardship</a:t>
            </a:r>
          </a:p>
        </p:txBody>
      </p:sp>
      <p:pic>
        <p:nvPicPr>
          <p:cNvPr id="4" name="Picture 3" descr="A group of people standing in a park with a dog&#10;&#10;Description automatically generated with medium confidence">
            <a:extLst>
              <a:ext uri="{FF2B5EF4-FFF2-40B4-BE49-F238E27FC236}">
                <a16:creationId xmlns:a16="http://schemas.microsoft.com/office/drawing/2014/main" id="{62B8DD97-8E20-4A3F-8B8F-816031163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072" y="151002"/>
            <a:ext cx="4511169" cy="3007446"/>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630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720FF70-6765-48C2-8D46-436F2C185836}"/>
              </a:ext>
            </a:extLst>
          </p:cNvPr>
          <p:cNvSpPr txBox="1"/>
          <p:nvPr/>
        </p:nvSpPr>
        <p:spPr>
          <a:xfrm>
            <a:off x="310121" y="485319"/>
            <a:ext cx="8523758" cy="1077218"/>
          </a:xfrm>
          <a:prstGeom prst="rect">
            <a:avLst/>
          </a:prstGeom>
          <a:noFill/>
        </p:spPr>
        <p:txBody>
          <a:bodyPr wrap="square" rtlCol="0">
            <a:spAutoFit/>
          </a:bodyPr>
          <a:lstStyle/>
          <a:p>
            <a:pPr algn="ctr"/>
            <a:r>
              <a:rPr lang="en-US" sz="3200" dirty="0">
                <a:solidFill>
                  <a:srgbClr val="1A264F"/>
                </a:solidFill>
              </a:rPr>
              <a:t>6 Common Financial Mistakes</a:t>
            </a:r>
          </a:p>
          <a:p>
            <a:pPr algn="ctr"/>
            <a:r>
              <a:rPr lang="en-US" sz="3200" dirty="0">
                <a:solidFill>
                  <a:srgbClr val="1A264F"/>
                </a:solidFill>
              </a:rPr>
              <a:t>We’ve Seen Camps Make</a:t>
            </a:r>
          </a:p>
        </p:txBody>
      </p:sp>
      <p:sp>
        <p:nvSpPr>
          <p:cNvPr id="3" name="TextBox 2">
            <a:extLst>
              <a:ext uri="{FF2B5EF4-FFF2-40B4-BE49-F238E27FC236}">
                <a16:creationId xmlns:a16="http://schemas.microsoft.com/office/drawing/2014/main" id="{D1512B05-D3CA-4D21-8AB1-5031DC41CDFA}"/>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Operational Reviews</a:t>
            </a:r>
          </a:p>
        </p:txBody>
      </p:sp>
      <p:sp>
        <p:nvSpPr>
          <p:cNvPr id="6" name="TextBox 5">
            <a:extLst>
              <a:ext uri="{FF2B5EF4-FFF2-40B4-BE49-F238E27FC236}">
                <a16:creationId xmlns:a16="http://schemas.microsoft.com/office/drawing/2014/main" id="{3A689A98-D01F-4062-A479-4406A8F50730}"/>
              </a:ext>
            </a:extLst>
          </p:cNvPr>
          <p:cNvSpPr txBox="1"/>
          <p:nvPr/>
        </p:nvSpPr>
        <p:spPr>
          <a:xfrm>
            <a:off x="310121" y="1899601"/>
            <a:ext cx="8726859" cy="2677656"/>
          </a:xfrm>
          <a:prstGeom prst="rect">
            <a:avLst/>
          </a:prstGeom>
          <a:noFill/>
        </p:spPr>
        <p:txBody>
          <a:bodyPr wrap="square" rtlCol="0">
            <a:spAutoFit/>
          </a:bodyPr>
          <a:lstStyle/>
          <a:p>
            <a:pPr indent="-457200">
              <a:buFont typeface="Wingdings" panose="05000000000000000000" pitchFamily="2" charset="2"/>
              <a:buChar char="ü"/>
            </a:pPr>
            <a:r>
              <a:rPr lang="en-US" sz="2800" dirty="0">
                <a:solidFill>
                  <a:srgbClr val="1A264F"/>
                </a:solidFill>
              </a:rPr>
              <a:t>Walking blind</a:t>
            </a:r>
          </a:p>
          <a:p>
            <a:pPr indent="-457200">
              <a:buFont typeface="Wingdings" panose="05000000000000000000" pitchFamily="2" charset="2"/>
              <a:buChar char="ü"/>
            </a:pPr>
            <a:r>
              <a:rPr lang="en-US" sz="2800" dirty="0">
                <a:solidFill>
                  <a:srgbClr val="1A264F"/>
                </a:solidFill>
              </a:rPr>
              <a:t>Using a </a:t>
            </a:r>
            <a:r>
              <a:rPr lang="en-US" sz="2800" i="1" dirty="0">
                <a:solidFill>
                  <a:srgbClr val="1A264F"/>
                </a:solidFill>
              </a:rPr>
              <a:t>Garmin</a:t>
            </a:r>
          </a:p>
          <a:p>
            <a:pPr indent="-457200">
              <a:buFont typeface="Wingdings" panose="05000000000000000000" pitchFamily="2" charset="2"/>
              <a:buChar char="ü"/>
            </a:pPr>
            <a:r>
              <a:rPr lang="en-US" sz="2800" dirty="0">
                <a:solidFill>
                  <a:srgbClr val="1A264F"/>
                </a:solidFill>
              </a:rPr>
              <a:t>A bag with holes</a:t>
            </a:r>
          </a:p>
          <a:p>
            <a:pPr indent="-457200">
              <a:buFont typeface="Wingdings" panose="05000000000000000000" pitchFamily="2" charset="2"/>
              <a:buChar char="ü"/>
            </a:pPr>
            <a:r>
              <a:rPr lang="en-US" sz="2800" dirty="0">
                <a:solidFill>
                  <a:srgbClr val="1A264F"/>
                </a:solidFill>
              </a:rPr>
              <a:t>Poking a stick in a hornet’s nest</a:t>
            </a:r>
          </a:p>
          <a:p>
            <a:pPr indent="-457200">
              <a:buFont typeface="Wingdings" panose="05000000000000000000" pitchFamily="2" charset="2"/>
              <a:buChar char="ü"/>
            </a:pPr>
            <a:r>
              <a:rPr lang="en-US" sz="2800" dirty="0">
                <a:solidFill>
                  <a:srgbClr val="1A264F"/>
                </a:solidFill>
              </a:rPr>
              <a:t>Paying weakly</a:t>
            </a:r>
          </a:p>
          <a:p>
            <a:pPr indent="-457200">
              <a:buFont typeface="Wingdings" panose="05000000000000000000" pitchFamily="2" charset="2"/>
              <a:buChar char="ü"/>
            </a:pPr>
            <a:r>
              <a:rPr lang="en-US" sz="2800" dirty="0">
                <a:solidFill>
                  <a:srgbClr val="1A264F"/>
                </a:solidFill>
              </a:rPr>
              <a:t>No “buddy system”</a:t>
            </a:r>
          </a:p>
        </p:txBody>
      </p:sp>
      <p:pic>
        <p:nvPicPr>
          <p:cNvPr id="5" name="Picture 4" descr="A close up of a logo&#10;&#10;Description automatically generated">
            <a:extLst>
              <a:ext uri="{FF2B5EF4-FFF2-40B4-BE49-F238E27FC236}">
                <a16:creationId xmlns:a16="http://schemas.microsoft.com/office/drawing/2014/main" id="{DEE9901E-4589-4745-A8B1-1EC94FF6C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751" y="2828"/>
            <a:ext cx="1909249" cy="431784"/>
          </a:xfrm>
          <a:prstGeom prst="rect">
            <a:avLst/>
          </a:prstGeom>
        </p:spPr>
      </p:pic>
      <p:sp>
        <p:nvSpPr>
          <p:cNvPr id="2" name="Flowchart: Document 1">
            <a:extLst>
              <a:ext uri="{FF2B5EF4-FFF2-40B4-BE49-F238E27FC236}">
                <a16:creationId xmlns:a16="http://schemas.microsoft.com/office/drawing/2014/main" id="{73067290-92D1-4E17-81E7-6D3ADC99F558}"/>
              </a:ext>
            </a:extLst>
          </p:cNvPr>
          <p:cNvSpPr/>
          <p:nvPr/>
        </p:nvSpPr>
        <p:spPr>
          <a:xfrm rot="221256">
            <a:off x="5811619" y="1702015"/>
            <a:ext cx="2144712" cy="1913544"/>
          </a:xfrm>
          <a:prstGeom prst="flowChartDocumen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Topics covered Workshop #1</a:t>
            </a:r>
          </a:p>
        </p:txBody>
      </p:sp>
    </p:spTree>
    <p:extLst>
      <p:ext uri="{BB962C8B-B14F-4D97-AF65-F5344CB8AC3E}">
        <p14:creationId xmlns:p14="http://schemas.microsoft.com/office/powerpoint/2010/main" val="218511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310120" y="1502041"/>
            <a:ext cx="8116427" cy="29438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solidFill>
                  <a:srgbClr val="1A264F"/>
                </a:solidFill>
                <a:latin typeface="+mj-lt"/>
              </a:rPr>
              <a:t> An exploration of a camp’s financial management functions…</a:t>
            </a:r>
          </a:p>
          <a:p>
            <a:pPr>
              <a:buFont typeface="Wingdings" panose="05000000000000000000" pitchFamily="2" charset="2"/>
              <a:buChar char="ü"/>
            </a:pPr>
            <a:r>
              <a:rPr lang="en-US" dirty="0">
                <a:solidFill>
                  <a:srgbClr val="1A264F"/>
                </a:solidFill>
                <a:latin typeface="+mj-lt"/>
              </a:rPr>
              <a:t> By knowledgeable “outsiders”…</a:t>
            </a:r>
          </a:p>
          <a:p>
            <a:pPr>
              <a:buFont typeface="Wingdings" panose="05000000000000000000" pitchFamily="2" charset="2"/>
              <a:buChar char="ü"/>
            </a:pPr>
            <a:r>
              <a:rPr lang="en-US" dirty="0">
                <a:solidFill>
                  <a:srgbClr val="1A264F"/>
                </a:solidFill>
                <a:latin typeface="+mj-lt"/>
              </a:rPr>
              <a:t> Who document and evaluate the camp’s financial stewardship…</a:t>
            </a:r>
          </a:p>
          <a:p>
            <a:pPr>
              <a:buFont typeface="Wingdings" panose="05000000000000000000" pitchFamily="2" charset="2"/>
              <a:buChar char="ü"/>
            </a:pPr>
            <a:r>
              <a:rPr lang="en-US" dirty="0">
                <a:solidFill>
                  <a:srgbClr val="1A264F"/>
                </a:solidFill>
                <a:latin typeface="+mj-lt"/>
              </a:rPr>
              <a:t> Reporting their findings and offering recommendations.</a:t>
            </a:r>
          </a:p>
        </p:txBody>
      </p:sp>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584775"/>
          </a:xfrm>
          <a:prstGeom prst="rect">
            <a:avLst/>
          </a:prstGeom>
          <a:noFill/>
        </p:spPr>
        <p:txBody>
          <a:bodyPr wrap="square" rtlCol="0">
            <a:spAutoFit/>
          </a:bodyPr>
          <a:lstStyle/>
          <a:p>
            <a:pPr algn="ctr"/>
            <a:r>
              <a:rPr lang="en-US" sz="3200" dirty="0">
                <a:solidFill>
                  <a:srgbClr val="1A264F"/>
                </a:solidFill>
                <a:latin typeface="+mj-lt"/>
              </a:rPr>
              <a:t>What is an Operational Review?</a:t>
            </a:r>
          </a:p>
        </p:txBody>
      </p:sp>
      <p:sp>
        <p:nvSpPr>
          <p:cNvPr id="6" name="Rectangle 3">
            <a:extLst>
              <a:ext uri="{FF2B5EF4-FFF2-40B4-BE49-F238E27FC236}">
                <a16:creationId xmlns:a16="http://schemas.microsoft.com/office/drawing/2014/main" id="{690EE237-C250-4250-BAB5-3AA7C3CCD36E}"/>
              </a:ext>
            </a:extLst>
          </p:cNvPr>
          <p:cNvSpPr txBox="1">
            <a:spLocks noChangeArrowheads="1"/>
          </p:cNvSpPr>
          <p:nvPr/>
        </p:nvSpPr>
        <p:spPr>
          <a:xfrm>
            <a:off x="4572000" y="1502041"/>
            <a:ext cx="3334043" cy="37399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solidFill>
                <a:srgbClr val="1A264F"/>
              </a:solidFill>
              <a:latin typeface="+mj-lt"/>
            </a:endParaRPr>
          </a:p>
        </p:txBody>
      </p:sp>
      <p:sp>
        <p:nvSpPr>
          <p:cNvPr id="7" name="TextBox 6">
            <a:extLst>
              <a:ext uri="{FF2B5EF4-FFF2-40B4-BE49-F238E27FC236}">
                <a16:creationId xmlns:a16="http://schemas.microsoft.com/office/drawing/2014/main" id="{D0EEF82E-5A36-49AB-AA45-D849E82D81C3}"/>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Operational Reviews</a:t>
            </a:r>
          </a:p>
        </p:txBody>
      </p:sp>
      <p:pic>
        <p:nvPicPr>
          <p:cNvPr id="9" name="Picture 8" descr="A close up of a logo&#10;&#10;Description automatically generated">
            <a:extLst>
              <a:ext uri="{FF2B5EF4-FFF2-40B4-BE49-F238E27FC236}">
                <a16:creationId xmlns:a16="http://schemas.microsoft.com/office/drawing/2014/main" id="{EDF14017-FBBA-4216-811E-3CC1DC307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751" y="2828"/>
            <a:ext cx="1909249" cy="431784"/>
          </a:xfrm>
          <a:prstGeom prst="rect">
            <a:avLst/>
          </a:prstGeom>
        </p:spPr>
      </p:pic>
      <p:sp>
        <p:nvSpPr>
          <p:cNvPr id="11" name="Rectangle: Rounded Corners 10">
            <a:extLst>
              <a:ext uri="{FF2B5EF4-FFF2-40B4-BE49-F238E27FC236}">
                <a16:creationId xmlns:a16="http://schemas.microsoft.com/office/drawing/2014/main" id="{B3F51C11-C7B2-4262-8F9F-0CE5FEA25EB0}"/>
              </a:ext>
            </a:extLst>
          </p:cNvPr>
          <p:cNvSpPr/>
          <p:nvPr/>
        </p:nvSpPr>
        <p:spPr>
          <a:xfrm rot="21444975">
            <a:off x="1654467" y="4855526"/>
            <a:ext cx="6895151" cy="983574"/>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 it is NOT! – an Independent CPA audit</a:t>
            </a:r>
          </a:p>
          <a:p>
            <a:pPr algn="ctr"/>
            <a:r>
              <a:rPr lang="en-US" sz="2400" dirty="0"/>
              <a:t>…but can help a camp to get ready for one, if needed</a:t>
            </a:r>
            <a:endParaRPr lang="en-US" sz="2800" dirty="0"/>
          </a:p>
        </p:txBody>
      </p:sp>
    </p:spTree>
    <p:extLst>
      <p:ext uri="{BB962C8B-B14F-4D97-AF65-F5344CB8AC3E}">
        <p14:creationId xmlns:p14="http://schemas.microsoft.com/office/powerpoint/2010/main" val="373548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310120" y="1502041"/>
            <a:ext cx="8523758" cy="4488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solidFill>
                  <a:srgbClr val="1A264F"/>
                </a:solidFill>
                <a:latin typeface="+mj-lt"/>
              </a:rPr>
              <a:t> To </a:t>
            </a:r>
            <a:r>
              <a:rPr lang="en-US" b="1" dirty="0">
                <a:solidFill>
                  <a:srgbClr val="1A264F"/>
                </a:solidFill>
                <a:latin typeface="+mj-lt"/>
              </a:rPr>
              <a:t>improve</a:t>
            </a:r>
            <a:r>
              <a:rPr lang="en-US" dirty="0">
                <a:solidFill>
                  <a:srgbClr val="1A264F"/>
                </a:solidFill>
                <a:latin typeface="+mj-lt"/>
              </a:rPr>
              <a:t> the camp’s financial stewardship over its assets—tangible and intangible, liquid and illiquid</a:t>
            </a:r>
          </a:p>
          <a:p>
            <a:pPr>
              <a:buFont typeface="Wingdings" panose="05000000000000000000" pitchFamily="2" charset="2"/>
              <a:buChar char="ü"/>
            </a:pPr>
            <a:r>
              <a:rPr lang="en-US" dirty="0">
                <a:solidFill>
                  <a:srgbClr val="1A264F"/>
                </a:solidFill>
                <a:latin typeface="+mj-lt"/>
              </a:rPr>
              <a:t> To </a:t>
            </a:r>
            <a:r>
              <a:rPr lang="en-US" b="1" dirty="0">
                <a:solidFill>
                  <a:srgbClr val="1A264F"/>
                </a:solidFill>
                <a:latin typeface="+mj-lt"/>
              </a:rPr>
              <a:t>protect</a:t>
            </a:r>
            <a:r>
              <a:rPr lang="en-US" dirty="0">
                <a:solidFill>
                  <a:srgbClr val="1A264F"/>
                </a:solidFill>
                <a:latin typeface="+mj-lt"/>
              </a:rPr>
              <a:t> the camp and those who serve its financial functions</a:t>
            </a:r>
          </a:p>
          <a:p>
            <a:pPr>
              <a:buFont typeface="Wingdings" panose="05000000000000000000" pitchFamily="2" charset="2"/>
              <a:buChar char="ü"/>
            </a:pPr>
            <a:r>
              <a:rPr lang="en-US" dirty="0">
                <a:solidFill>
                  <a:srgbClr val="1A264F"/>
                </a:solidFill>
                <a:latin typeface="+mj-lt"/>
              </a:rPr>
              <a:t> To </a:t>
            </a:r>
            <a:r>
              <a:rPr lang="en-US" b="1" dirty="0">
                <a:solidFill>
                  <a:srgbClr val="1A264F"/>
                </a:solidFill>
                <a:latin typeface="+mj-lt"/>
              </a:rPr>
              <a:t>enhance</a:t>
            </a:r>
            <a:r>
              <a:rPr lang="en-US" dirty="0">
                <a:solidFill>
                  <a:srgbClr val="1A264F"/>
                </a:solidFill>
                <a:latin typeface="+mj-lt"/>
              </a:rPr>
              <a:t> the credibility of the camp’s financial stewardship with its Board, its supporters, and others</a:t>
            </a:r>
          </a:p>
          <a:p>
            <a:pPr>
              <a:buFont typeface="Wingdings" panose="05000000000000000000" pitchFamily="2" charset="2"/>
              <a:buChar char="ü"/>
            </a:pPr>
            <a:r>
              <a:rPr lang="en-US" dirty="0">
                <a:solidFill>
                  <a:srgbClr val="1A264F"/>
                </a:solidFill>
                <a:latin typeface="+mj-lt"/>
              </a:rPr>
              <a:t> To </a:t>
            </a:r>
            <a:r>
              <a:rPr lang="en-US" b="1" dirty="0">
                <a:solidFill>
                  <a:srgbClr val="1A264F"/>
                </a:solidFill>
                <a:latin typeface="+mj-lt"/>
              </a:rPr>
              <a:t>assess</a:t>
            </a:r>
            <a:r>
              <a:rPr lang="en-US" dirty="0">
                <a:solidFill>
                  <a:srgbClr val="1A264F"/>
                </a:solidFill>
                <a:latin typeface="+mj-lt"/>
              </a:rPr>
              <a:t> the camp’s financial support of its resident and summer staff</a:t>
            </a:r>
          </a:p>
          <a:p>
            <a:pPr>
              <a:buFont typeface="Wingdings" panose="05000000000000000000" pitchFamily="2" charset="2"/>
              <a:buChar char="ü"/>
            </a:pPr>
            <a:r>
              <a:rPr lang="en-US" dirty="0">
                <a:solidFill>
                  <a:srgbClr val="1A264F"/>
                </a:solidFill>
                <a:latin typeface="+mj-lt"/>
              </a:rPr>
              <a:t> To </a:t>
            </a:r>
            <a:r>
              <a:rPr lang="en-US" b="1" dirty="0">
                <a:solidFill>
                  <a:srgbClr val="1A264F"/>
                </a:solidFill>
                <a:latin typeface="+mj-lt"/>
              </a:rPr>
              <a:t>gain</a:t>
            </a:r>
            <a:r>
              <a:rPr lang="en-US" dirty="0">
                <a:solidFill>
                  <a:srgbClr val="1A264F"/>
                </a:solidFill>
                <a:latin typeface="+mj-lt"/>
              </a:rPr>
              <a:t> efficiencies and quality in its routine processes and its tools for financial decision-makers</a:t>
            </a:r>
          </a:p>
          <a:p>
            <a:pPr marL="457200" lvl="1" indent="0">
              <a:buNone/>
            </a:pPr>
            <a:endParaRPr lang="en-US" dirty="0">
              <a:solidFill>
                <a:srgbClr val="1A264F"/>
              </a:solidFill>
              <a:latin typeface="+mj-lt"/>
            </a:endParaRPr>
          </a:p>
          <a:p>
            <a:pPr marL="457200" lvl="1" indent="0">
              <a:buNone/>
            </a:pPr>
            <a:endParaRPr lang="en-US" dirty="0">
              <a:solidFill>
                <a:srgbClr val="1A264F"/>
              </a:solidFill>
              <a:latin typeface="+mj-lt"/>
            </a:endParaRPr>
          </a:p>
          <a:p>
            <a:pPr marL="457200" lvl="1" indent="0">
              <a:buNone/>
            </a:pPr>
            <a:endParaRPr lang="en-US" dirty="0">
              <a:solidFill>
                <a:srgbClr val="1A264F"/>
              </a:solidFill>
              <a:latin typeface="+mj-lt"/>
            </a:endParaRPr>
          </a:p>
        </p:txBody>
      </p:sp>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584775"/>
          </a:xfrm>
          <a:prstGeom prst="rect">
            <a:avLst/>
          </a:prstGeom>
          <a:noFill/>
        </p:spPr>
        <p:txBody>
          <a:bodyPr wrap="square" rtlCol="0">
            <a:spAutoFit/>
          </a:bodyPr>
          <a:lstStyle/>
          <a:p>
            <a:pPr algn="ctr"/>
            <a:r>
              <a:rPr lang="en-US" sz="3200" dirty="0">
                <a:solidFill>
                  <a:srgbClr val="1A264F"/>
                </a:solidFill>
                <a:latin typeface="+mj-lt"/>
              </a:rPr>
              <a:t>Why Engage an Operational Review?</a:t>
            </a:r>
          </a:p>
        </p:txBody>
      </p:sp>
      <p:sp>
        <p:nvSpPr>
          <p:cNvPr id="5" name="TextBox 4">
            <a:extLst>
              <a:ext uri="{FF2B5EF4-FFF2-40B4-BE49-F238E27FC236}">
                <a16:creationId xmlns:a16="http://schemas.microsoft.com/office/drawing/2014/main" id="{F74293A3-E81E-4B5D-85DE-B8DA26BF0A3E}"/>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Operational Reviews</a:t>
            </a:r>
          </a:p>
        </p:txBody>
      </p:sp>
      <p:pic>
        <p:nvPicPr>
          <p:cNvPr id="6" name="Picture 5" descr="A close up of a logo&#10;&#10;Description automatically generated">
            <a:extLst>
              <a:ext uri="{FF2B5EF4-FFF2-40B4-BE49-F238E27FC236}">
                <a16:creationId xmlns:a16="http://schemas.microsoft.com/office/drawing/2014/main" id="{F9847DDC-B863-4FD5-9C14-0D809C62E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751" y="2828"/>
            <a:ext cx="1909249" cy="431784"/>
          </a:xfrm>
          <a:prstGeom prst="rect">
            <a:avLst/>
          </a:prstGeom>
        </p:spPr>
      </p:pic>
    </p:spTree>
    <p:extLst>
      <p:ext uri="{BB962C8B-B14F-4D97-AF65-F5344CB8AC3E}">
        <p14:creationId xmlns:p14="http://schemas.microsoft.com/office/powerpoint/2010/main" val="339790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310121" y="1645920"/>
            <a:ext cx="8523758" cy="44705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solidFill>
                  <a:srgbClr val="1A264F"/>
                </a:solidFill>
                <a:latin typeface="+mj-lt"/>
              </a:rPr>
              <a:t>Data collection</a:t>
            </a:r>
          </a:p>
          <a:p>
            <a:pPr lvl="1">
              <a:buFont typeface="Wingdings" panose="05000000000000000000" pitchFamily="2" charset="2"/>
              <a:buChar char="ü"/>
            </a:pPr>
            <a:r>
              <a:rPr lang="en-US" dirty="0">
                <a:solidFill>
                  <a:srgbClr val="1A264F"/>
                </a:solidFill>
                <a:latin typeface="+mj-lt"/>
              </a:rPr>
              <a:t> Financial reports and databases</a:t>
            </a:r>
          </a:p>
          <a:p>
            <a:pPr lvl="1">
              <a:buFont typeface="Wingdings" panose="05000000000000000000" pitchFamily="2" charset="2"/>
              <a:buChar char="ü"/>
            </a:pPr>
            <a:r>
              <a:rPr lang="en-US" dirty="0">
                <a:solidFill>
                  <a:srgbClr val="1A264F"/>
                </a:solidFill>
                <a:latin typeface="+mj-lt"/>
              </a:rPr>
              <a:t> Camp manuals</a:t>
            </a:r>
          </a:p>
          <a:p>
            <a:pPr lvl="1">
              <a:buFont typeface="Wingdings" panose="05000000000000000000" pitchFamily="2" charset="2"/>
              <a:buChar char="ü"/>
            </a:pPr>
            <a:r>
              <a:rPr lang="en-US" dirty="0">
                <a:solidFill>
                  <a:srgbClr val="1A264F"/>
                </a:solidFill>
                <a:latin typeface="+mj-lt"/>
              </a:rPr>
              <a:t> Inquiries related to the revenue and expenditure cycles, financial and management reporting systems, compensation practices, and other financial matters</a:t>
            </a:r>
          </a:p>
          <a:p>
            <a:pPr>
              <a:buFont typeface="Wingdings" panose="05000000000000000000" pitchFamily="2" charset="2"/>
              <a:buChar char="ü"/>
            </a:pPr>
            <a:r>
              <a:rPr lang="en-US" dirty="0">
                <a:solidFill>
                  <a:srgbClr val="1A264F"/>
                </a:solidFill>
                <a:latin typeface="+mj-lt"/>
              </a:rPr>
              <a:t>Report and Discussion of Operational Review</a:t>
            </a:r>
          </a:p>
          <a:p>
            <a:pPr lvl="1">
              <a:buFont typeface="Wingdings" panose="05000000000000000000" pitchFamily="2" charset="2"/>
              <a:buChar char="ü"/>
            </a:pPr>
            <a:r>
              <a:rPr lang="en-US" dirty="0">
                <a:solidFill>
                  <a:srgbClr val="1A264F"/>
                </a:solidFill>
                <a:latin typeface="+mj-lt"/>
              </a:rPr>
              <a:t> Findings</a:t>
            </a:r>
          </a:p>
          <a:p>
            <a:pPr lvl="1">
              <a:buFont typeface="Wingdings" panose="05000000000000000000" pitchFamily="2" charset="2"/>
              <a:buChar char="ü"/>
            </a:pPr>
            <a:r>
              <a:rPr lang="en-US" dirty="0">
                <a:solidFill>
                  <a:srgbClr val="1A264F"/>
                </a:solidFill>
                <a:latin typeface="+mj-lt"/>
              </a:rPr>
              <a:t> Recommendations</a:t>
            </a:r>
          </a:p>
        </p:txBody>
      </p:sp>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838029"/>
          </a:xfrm>
          <a:prstGeom prst="rect">
            <a:avLst/>
          </a:prstGeom>
          <a:noFill/>
        </p:spPr>
        <p:txBody>
          <a:bodyPr wrap="square" rtlCol="0">
            <a:noAutofit/>
          </a:bodyPr>
          <a:lstStyle/>
          <a:p>
            <a:pPr algn="ctr"/>
            <a:r>
              <a:rPr lang="en-US" sz="3600" dirty="0">
                <a:solidFill>
                  <a:srgbClr val="1A264F"/>
                </a:solidFill>
                <a:latin typeface="+mj-lt"/>
              </a:rPr>
              <a:t>What are the Processes and Results of an Operational Review?</a:t>
            </a:r>
          </a:p>
        </p:txBody>
      </p:sp>
      <p:sp>
        <p:nvSpPr>
          <p:cNvPr id="5" name="TextBox 4">
            <a:extLst>
              <a:ext uri="{FF2B5EF4-FFF2-40B4-BE49-F238E27FC236}">
                <a16:creationId xmlns:a16="http://schemas.microsoft.com/office/drawing/2014/main" id="{14D14DE3-B635-4BDA-A96E-03DEF69A99C0}"/>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Operational Reviews</a:t>
            </a:r>
          </a:p>
        </p:txBody>
      </p:sp>
      <p:pic>
        <p:nvPicPr>
          <p:cNvPr id="6" name="Picture 5" descr="A close up of a logo&#10;&#10;Description automatically generated">
            <a:extLst>
              <a:ext uri="{FF2B5EF4-FFF2-40B4-BE49-F238E27FC236}">
                <a16:creationId xmlns:a16="http://schemas.microsoft.com/office/drawing/2014/main" id="{2A8CDF57-258D-41EF-8280-AE92D2D46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751" y="2828"/>
            <a:ext cx="1909249" cy="431784"/>
          </a:xfrm>
          <a:prstGeom prst="rect">
            <a:avLst/>
          </a:prstGeom>
        </p:spPr>
      </p:pic>
    </p:spTree>
    <p:extLst>
      <p:ext uri="{BB962C8B-B14F-4D97-AF65-F5344CB8AC3E}">
        <p14:creationId xmlns:p14="http://schemas.microsoft.com/office/powerpoint/2010/main" val="341798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Effect transition="in" filter="fade">
                                      <p:cBhvr>
                                        <p:cTn id="7" dur="500"/>
                                        <p:tgtEl>
                                          <p:spTgt spid="1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5" end="5"/>
                                            </p:txEl>
                                          </p:spTgt>
                                        </p:tgtEl>
                                        <p:attrNameLst>
                                          <p:attrName>style.visibility</p:attrName>
                                        </p:attrNameLst>
                                      </p:cBhvr>
                                      <p:to>
                                        <p:strVal val="visible"/>
                                      </p:to>
                                    </p:set>
                                    <p:animEffect transition="in" filter="fade">
                                      <p:cBhvr>
                                        <p:cTn id="10" dur="500"/>
                                        <p:tgtEl>
                                          <p:spTgt spid="1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6" end="6"/>
                                            </p:txEl>
                                          </p:spTgt>
                                        </p:tgtEl>
                                        <p:attrNameLst>
                                          <p:attrName>style.visibility</p:attrName>
                                        </p:attrNameLst>
                                      </p:cBhvr>
                                      <p:to>
                                        <p:strVal val="visible"/>
                                      </p:to>
                                    </p:set>
                                    <p:animEffect transition="in" filter="fade">
                                      <p:cBhvr>
                                        <p:cTn id="13"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637363"/>
          </a:xfrm>
          <a:prstGeom prst="rect">
            <a:avLst/>
          </a:prstGeom>
          <a:noFill/>
        </p:spPr>
        <p:txBody>
          <a:bodyPr wrap="square" rtlCol="0">
            <a:noAutofit/>
          </a:bodyPr>
          <a:lstStyle/>
          <a:p>
            <a:pPr algn="ctr"/>
            <a:r>
              <a:rPr lang="en-US" sz="3600" dirty="0">
                <a:solidFill>
                  <a:srgbClr val="1A264F"/>
                </a:solidFill>
                <a:latin typeface="+mj-lt"/>
              </a:rPr>
              <a:t>Common Findings and Recommendations</a:t>
            </a:r>
          </a:p>
        </p:txBody>
      </p:sp>
      <p:sp>
        <p:nvSpPr>
          <p:cNvPr id="5" name="TextBox 4">
            <a:extLst>
              <a:ext uri="{FF2B5EF4-FFF2-40B4-BE49-F238E27FC236}">
                <a16:creationId xmlns:a16="http://schemas.microsoft.com/office/drawing/2014/main" id="{14D14DE3-B635-4BDA-A96E-03DEF69A99C0}"/>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Operational Reviews</a:t>
            </a:r>
          </a:p>
        </p:txBody>
      </p:sp>
      <p:pic>
        <p:nvPicPr>
          <p:cNvPr id="6" name="Picture 5" descr="A close up of a logo&#10;&#10;Description automatically generated">
            <a:extLst>
              <a:ext uri="{FF2B5EF4-FFF2-40B4-BE49-F238E27FC236}">
                <a16:creationId xmlns:a16="http://schemas.microsoft.com/office/drawing/2014/main" id="{2A8CDF57-258D-41EF-8280-AE92D2D46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751" y="2828"/>
            <a:ext cx="1909249" cy="431784"/>
          </a:xfrm>
          <a:prstGeom prst="rect">
            <a:avLst/>
          </a:prstGeom>
        </p:spPr>
      </p:pic>
      <p:sp>
        <p:nvSpPr>
          <p:cNvPr id="2" name="Rectangle: Rounded Corners 1">
            <a:extLst>
              <a:ext uri="{FF2B5EF4-FFF2-40B4-BE49-F238E27FC236}">
                <a16:creationId xmlns:a16="http://schemas.microsoft.com/office/drawing/2014/main" id="{11C99F06-5AC2-4DD8-ACCC-12AF9C42E5B4}"/>
              </a:ext>
            </a:extLst>
          </p:cNvPr>
          <p:cNvSpPr/>
          <p:nvPr/>
        </p:nvSpPr>
        <p:spPr>
          <a:xfrm>
            <a:off x="756745" y="1043844"/>
            <a:ext cx="7672551" cy="602076"/>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Based on Financial Reports—the Balance Sheet</a:t>
            </a:r>
            <a:endParaRPr lang="en-US" sz="2800" dirty="0"/>
          </a:p>
        </p:txBody>
      </p:sp>
      <p:pic>
        <p:nvPicPr>
          <p:cNvPr id="10" name="Picture 9">
            <a:extLst>
              <a:ext uri="{FF2B5EF4-FFF2-40B4-BE49-F238E27FC236}">
                <a16:creationId xmlns:a16="http://schemas.microsoft.com/office/drawing/2014/main" id="{4C2E7E32-ADD5-4F0B-A805-9D844B428943}"/>
              </a:ext>
            </a:extLst>
          </p:cNvPr>
          <p:cNvPicPr>
            <a:picLocks noChangeAspect="1"/>
          </p:cNvPicPr>
          <p:nvPr/>
        </p:nvPicPr>
        <p:blipFill>
          <a:blip r:embed="rId4"/>
          <a:stretch>
            <a:fillRect/>
          </a:stretch>
        </p:blipFill>
        <p:spPr>
          <a:xfrm>
            <a:off x="138112" y="1804987"/>
            <a:ext cx="8867775" cy="3248025"/>
          </a:xfrm>
          <a:prstGeom prst="rect">
            <a:avLst/>
          </a:prstGeom>
          <a:ln>
            <a:noFill/>
          </a:ln>
          <a:effectLst>
            <a:outerShdw blurRad="292100" dist="139700" dir="2700000" algn="tl" rotWithShape="0">
              <a:srgbClr val="333333">
                <a:alpha val="65000"/>
              </a:srgbClr>
            </a:outerShdw>
          </a:effectLst>
        </p:spPr>
      </p:pic>
      <p:sp>
        <p:nvSpPr>
          <p:cNvPr id="11" name="Arrow: Down 10">
            <a:extLst>
              <a:ext uri="{FF2B5EF4-FFF2-40B4-BE49-F238E27FC236}">
                <a16:creationId xmlns:a16="http://schemas.microsoft.com/office/drawing/2014/main" id="{C37C02D8-D961-4AA8-869B-5F5FAD03D855}"/>
              </a:ext>
            </a:extLst>
          </p:cNvPr>
          <p:cNvSpPr/>
          <p:nvPr/>
        </p:nvSpPr>
        <p:spPr>
          <a:xfrm rot="3662556">
            <a:off x="779243" y="1643252"/>
            <a:ext cx="576592" cy="7357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1FEAC683-8508-4CCB-9D0E-2AF0F06F1257}"/>
              </a:ext>
            </a:extLst>
          </p:cNvPr>
          <p:cNvSpPr/>
          <p:nvPr/>
        </p:nvSpPr>
        <p:spPr>
          <a:xfrm rot="3669776">
            <a:off x="963929" y="3366816"/>
            <a:ext cx="576592" cy="7357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79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637363"/>
          </a:xfrm>
          <a:prstGeom prst="rect">
            <a:avLst/>
          </a:prstGeom>
          <a:noFill/>
        </p:spPr>
        <p:txBody>
          <a:bodyPr wrap="square" rtlCol="0">
            <a:noAutofit/>
          </a:bodyPr>
          <a:lstStyle/>
          <a:p>
            <a:pPr algn="ctr"/>
            <a:r>
              <a:rPr lang="en-US" sz="3600" dirty="0">
                <a:solidFill>
                  <a:srgbClr val="1A264F"/>
                </a:solidFill>
                <a:latin typeface="+mj-lt"/>
              </a:rPr>
              <a:t>Common Findings and Recommendations</a:t>
            </a:r>
          </a:p>
        </p:txBody>
      </p:sp>
      <p:sp>
        <p:nvSpPr>
          <p:cNvPr id="5" name="TextBox 4">
            <a:extLst>
              <a:ext uri="{FF2B5EF4-FFF2-40B4-BE49-F238E27FC236}">
                <a16:creationId xmlns:a16="http://schemas.microsoft.com/office/drawing/2014/main" id="{14D14DE3-B635-4BDA-A96E-03DEF69A99C0}"/>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Operational Reviews</a:t>
            </a:r>
          </a:p>
        </p:txBody>
      </p:sp>
      <p:pic>
        <p:nvPicPr>
          <p:cNvPr id="6" name="Picture 5" descr="A close up of a logo&#10;&#10;Description automatically generated">
            <a:extLst>
              <a:ext uri="{FF2B5EF4-FFF2-40B4-BE49-F238E27FC236}">
                <a16:creationId xmlns:a16="http://schemas.microsoft.com/office/drawing/2014/main" id="{2A8CDF57-258D-41EF-8280-AE92D2D46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751" y="2828"/>
            <a:ext cx="1909249" cy="431784"/>
          </a:xfrm>
          <a:prstGeom prst="rect">
            <a:avLst/>
          </a:prstGeom>
        </p:spPr>
      </p:pic>
      <p:sp>
        <p:nvSpPr>
          <p:cNvPr id="2" name="Rectangle: Rounded Corners 1">
            <a:extLst>
              <a:ext uri="{FF2B5EF4-FFF2-40B4-BE49-F238E27FC236}">
                <a16:creationId xmlns:a16="http://schemas.microsoft.com/office/drawing/2014/main" id="{11C99F06-5AC2-4DD8-ACCC-12AF9C42E5B4}"/>
              </a:ext>
            </a:extLst>
          </p:cNvPr>
          <p:cNvSpPr/>
          <p:nvPr/>
        </p:nvSpPr>
        <p:spPr>
          <a:xfrm>
            <a:off x="756745" y="1043844"/>
            <a:ext cx="7672551" cy="602076"/>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Based on Financial Reports—the Balance Sheet</a:t>
            </a:r>
          </a:p>
        </p:txBody>
      </p:sp>
      <p:pic>
        <p:nvPicPr>
          <p:cNvPr id="4" name="Picture 3">
            <a:extLst>
              <a:ext uri="{FF2B5EF4-FFF2-40B4-BE49-F238E27FC236}">
                <a16:creationId xmlns:a16="http://schemas.microsoft.com/office/drawing/2014/main" id="{F4029E1D-BBD4-45F0-8FA5-C170C0BC0C66}"/>
              </a:ext>
            </a:extLst>
          </p:cNvPr>
          <p:cNvPicPr>
            <a:picLocks noChangeAspect="1"/>
          </p:cNvPicPr>
          <p:nvPr/>
        </p:nvPicPr>
        <p:blipFill>
          <a:blip r:embed="rId4"/>
          <a:stretch>
            <a:fillRect/>
          </a:stretch>
        </p:blipFill>
        <p:spPr>
          <a:xfrm>
            <a:off x="90283" y="2053005"/>
            <a:ext cx="8963433" cy="3172398"/>
          </a:xfrm>
          <a:prstGeom prst="rect">
            <a:avLst/>
          </a:prstGeom>
          <a:ln>
            <a:noFill/>
          </a:ln>
          <a:effectLst>
            <a:outerShdw blurRad="292100" dist="139700" dir="2700000" algn="tl" rotWithShape="0">
              <a:srgbClr val="333333">
                <a:alpha val="65000"/>
              </a:srgbClr>
            </a:outerShdw>
          </a:effectLst>
        </p:spPr>
      </p:pic>
      <p:sp>
        <p:nvSpPr>
          <p:cNvPr id="9" name="Arrow: Down 8">
            <a:extLst>
              <a:ext uri="{FF2B5EF4-FFF2-40B4-BE49-F238E27FC236}">
                <a16:creationId xmlns:a16="http://schemas.microsoft.com/office/drawing/2014/main" id="{22A178B5-9D1B-4FCB-BC35-C4F609B8B5B4}"/>
              </a:ext>
            </a:extLst>
          </p:cNvPr>
          <p:cNvSpPr/>
          <p:nvPr/>
        </p:nvSpPr>
        <p:spPr>
          <a:xfrm rot="3669776">
            <a:off x="1268729" y="1619610"/>
            <a:ext cx="576592" cy="7357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14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637363"/>
          </a:xfrm>
          <a:prstGeom prst="rect">
            <a:avLst/>
          </a:prstGeom>
          <a:noFill/>
        </p:spPr>
        <p:txBody>
          <a:bodyPr wrap="square" rtlCol="0">
            <a:noAutofit/>
          </a:bodyPr>
          <a:lstStyle/>
          <a:p>
            <a:pPr algn="ctr"/>
            <a:r>
              <a:rPr lang="en-US" sz="3600" dirty="0">
                <a:solidFill>
                  <a:srgbClr val="1A264F"/>
                </a:solidFill>
                <a:latin typeface="+mj-lt"/>
              </a:rPr>
              <a:t>Common Findings and Recommendations</a:t>
            </a:r>
          </a:p>
        </p:txBody>
      </p:sp>
      <p:sp>
        <p:nvSpPr>
          <p:cNvPr id="5" name="TextBox 4">
            <a:extLst>
              <a:ext uri="{FF2B5EF4-FFF2-40B4-BE49-F238E27FC236}">
                <a16:creationId xmlns:a16="http://schemas.microsoft.com/office/drawing/2014/main" id="{14D14DE3-B635-4BDA-A96E-03DEF69A99C0}"/>
              </a:ext>
            </a:extLst>
          </p:cNvPr>
          <p:cNvSpPr txBox="1"/>
          <p:nvPr/>
        </p:nvSpPr>
        <p:spPr>
          <a:xfrm>
            <a:off x="104502" y="6193373"/>
            <a:ext cx="8882743" cy="430887"/>
          </a:xfrm>
          <a:prstGeom prst="rect">
            <a:avLst/>
          </a:prstGeom>
          <a:noFill/>
          <a:ln>
            <a:solidFill>
              <a:schemeClr val="accent1">
                <a:lumMod val="50000"/>
              </a:schemeClr>
            </a:solidFill>
          </a:ln>
        </p:spPr>
        <p:txBody>
          <a:bodyPr wrap="square" rtlCol="0">
            <a:spAutoFit/>
          </a:bodyPr>
          <a:lstStyle/>
          <a:p>
            <a:pPr algn="ctr"/>
            <a:r>
              <a:rPr lang="en-US" sz="2200" dirty="0">
                <a:solidFill>
                  <a:srgbClr val="1A264F"/>
                </a:solidFill>
                <a:latin typeface="+mj-lt"/>
              </a:rPr>
              <a:t>Operational Reviews</a:t>
            </a:r>
          </a:p>
        </p:txBody>
      </p:sp>
      <p:pic>
        <p:nvPicPr>
          <p:cNvPr id="6" name="Picture 5" descr="A close up of a logo&#10;&#10;Description automatically generated">
            <a:extLst>
              <a:ext uri="{FF2B5EF4-FFF2-40B4-BE49-F238E27FC236}">
                <a16:creationId xmlns:a16="http://schemas.microsoft.com/office/drawing/2014/main" id="{2A8CDF57-258D-41EF-8280-AE92D2D46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751" y="2828"/>
            <a:ext cx="1909249" cy="431784"/>
          </a:xfrm>
          <a:prstGeom prst="rect">
            <a:avLst/>
          </a:prstGeom>
        </p:spPr>
      </p:pic>
      <p:sp>
        <p:nvSpPr>
          <p:cNvPr id="2" name="Rectangle: Rounded Corners 1">
            <a:extLst>
              <a:ext uri="{FF2B5EF4-FFF2-40B4-BE49-F238E27FC236}">
                <a16:creationId xmlns:a16="http://schemas.microsoft.com/office/drawing/2014/main" id="{11C99F06-5AC2-4DD8-ACCC-12AF9C42E5B4}"/>
              </a:ext>
            </a:extLst>
          </p:cNvPr>
          <p:cNvSpPr/>
          <p:nvPr/>
        </p:nvSpPr>
        <p:spPr>
          <a:xfrm>
            <a:off x="756745" y="1043844"/>
            <a:ext cx="7672551" cy="602076"/>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Based on Financial Reports—the Income Statement</a:t>
            </a:r>
          </a:p>
        </p:txBody>
      </p:sp>
      <p:pic>
        <p:nvPicPr>
          <p:cNvPr id="7" name="Picture 6">
            <a:extLst>
              <a:ext uri="{FF2B5EF4-FFF2-40B4-BE49-F238E27FC236}">
                <a16:creationId xmlns:a16="http://schemas.microsoft.com/office/drawing/2014/main" id="{BBB46263-5124-4A7E-9C56-68F73B2D4510}"/>
              </a:ext>
            </a:extLst>
          </p:cNvPr>
          <p:cNvPicPr>
            <a:picLocks noChangeAspect="1"/>
          </p:cNvPicPr>
          <p:nvPr/>
        </p:nvPicPr>
        <p:blipFill>
          <a:blip r:embed="rId4"/>
          <a:stretch>
            <a:fillRect/>
          </a:stretch>
        </p:blipFill>
        <p:spPr>
          <a:xfrm>
            <a:off x="310121" y="2199566"/>
            <a:ext cx="8523758" cy="2590337"/>
          </a:xfrm>
          <a:prstGeom prst="rect">
            <a:avLst/>
          </a:prstGeom>
          <a:ln>
            <a:noFill/>
          </a:ln>
          <a:effectLst>
            <a:outerShdw blurRad="292100" dist="139700" dir="2700000" algn="tl" rotWithShape="0">
              <a:srgbClr val="333333">
                <a:alpha val="65000"/>
              </a:srgbClr>
            </a:outerShdw>
          </a:effectLst>
        </p:spPr>
      </p:pic>
      <p:sp>
        <p:nvSpPr>
          <p:cNvPr id="9" name="Arrow: Down 8">
            <a:extLst>
              <a:ext uri="{FF2B5EF4-FFF2-40B4-BE49-F238E27FC236}">
                <a16:creationId xmlns:a16="http://schemas.microsoft.com/office/drawing/2014/main" id="{22A178B5-9D1B-4FCB-BC35-C4F609B8B5B4}"/>
              </a:ext>
            </a:extLst>
          </p:cNvPr>
          <p:cNvSpPr/>
          <p:nvPr/>
        </p:nvSpPr>
        <p:spPr>
          <a:xfrm rot="3669776">
            <a:off x="1121585" y="2631166"/>
            <a:ext cx="576592" cy="7357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51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54567</TotalTime>
  <Words>2303</Words>
  <Application>Microsoft Office PowerPoint</Application>
  <PresentationFormat>On-screen Show (4:3)</PresentationFormat>
  <Paragraphs>167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Pfaffe</dc:creator>
  <cp:lastModifiedBy>Corey Pfaffe</cp:lastModifiedBy>
  <cp:revision>218</cp:revision>
  <cp:lastPrinted>2022-02-08T01:33:26Z</cp:lastPrinted>
  <dcterms:created xsi:type="dcterms:W3CDTF">2020-10-06T00:13:53Z</dcterms:created>
  <dcterms:modified xsi:type="dcterms:W3CDTF">2022-02-08T01:42:30Z</dcterms:modified>
</cp:coreProperties>
</file>