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8" r:id="rId2"/>
    <p:sldId id="282" r:id="rId3"/>
    <p:sldId id="260" r:id="rId4"/>
    <p:sldId id="313" r:id="rId5"/>
    <p:sldId id="329" r:id="rId6"/>
    <p:sldId id="321" r:id="rId7"/>
    <p:sldId id="324" r:id="rId8"/>
    <p:sldId id="328" r:id="rId9"/>
    <p:sldId id="325" r:id="rId10"/>
    <p:sldId id="326" r:id="rId11"/>
    <p:sldId id="327" r:id="rId12"/>
    <p:sldId id="298" r:id="rId13"/>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85B4B4-CE88-426C-8DFE-5B4EBE5FB098}">
          <p14:sldIdLst>
            <p14:sldId id="278"/>
            <p14:sldId id="282"/>
            <p14:sldId id="260"/>
            <p14:sldId id="313"/>
            <p14:sldId id="329"/>
            <p14:sldId id="321"/>
            <p14:sldId id="324"/>
            <p14:sldId id="328"/>
            <p14:sldId id="325"/>
            <p14:sldId id="326"/>
            <p14:sldId id="327"/>
            <p14:sldId id="29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ssa Tanis" initials="MT" lastIdx="1" clrIdx="0">
    <p:extLst>
      <p:ext uri="{19B8F6BF-5375-455C-9EA6-DF929625EA0E}">
        <p15:presenceInfo xmlns:p15="http://schemas.microsoft.com/office/powerpoint/2012/main" userId="S-1-5-21-980855262-2576210350-3432309875-11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264F"/>
    <a:srgbClr val="D4D4D4"/>
    <a:srgbClr val="DBD8DF"/>
    <a:srgbClr val="CAC9CF"/>
    <a:srgbClr val="D9D9D9"/>
    <a:srgbClr val="D3D1D4"/>
    <a:srgbClr val="76C4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2" autoAdjust="0"/>
    <p:restoredTop sz="80336" autoAdjust="0"/>
  </p:normalViewPr>
  <p:slideViewPr>
    <p:cSldViewPr snapToGrid="0">
      <p:cViewPr varScale="1">
        <p:scale>
          <a:sx n="69" d="100"/>
          <a:sy n="69" d="100"/>
        </p:scale>
        <p:origin x="1891"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3776D2-F421-4E0F-B56F-E8751B369C21}"/>
              </a:ext>
            </a:extLst>
          </p:cNvPr>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D46D79B-AC96-41FF-8C63-CAFD78180997}"/>
              </a:ext>
            </a:extLst>
          </p:cNvPr>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C9C4042F-FC27-4682-B7F2-16CB76A24E2E}" type="datetimeFigureOut">
              <a:rPr lang="en-US" smtClean="0"/>
              <a:t>2/14/2022</a:t>
            </a:fld>
            <a:endParaRPr lang="en-US"/>
          </a:p>
        </p:txBody>
      </p:sp>
      <p:sp>
        <p:nvSpPr>
          <p:cNvPr id="4" name="Footer Placeholder 3">
            <a:extLst>
              <a:ext uri="{FF2B5EF4-FFF2-40B4-BE49-F238E27FC236}">
                <a16:creationId xmlns:a16="http://schemas.microsoft.com/office/drawing/2014/main" id="{99267573-EBCA-473F-960E-945D04C9E8CE}"/>
              </a:ext>
            </a:extLst>
          </p:cNvPr>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9D17309-4ED3-4CF9-BDDA-4BD2335EC219}"/>
              </a:ext>
            </a:extLst>
          </p:cNvPr>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215F53B5-6054-4B07-8485-DDEC9CA6F234}" type="slidenum">
              <a:rPr lang="en-US" smtClean="0"/>
              <a:t>‹#›</a:t>
            </a:fld>
            <a:endParaRPr lang="en-US"/>
          </a:p>
        </p:txBody>
      </p:sp>
    </p:spTree>
    <p:extLst>
      <p:ext uri="{BB962C8B-B14F-4D97-AF65-F5344CB8AC3E}">
        <p14:creationId xmlns:p14="http://schemas.microsoft.com/office/powerpoint/2010/main" val="1385327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5723" cy="466406"/>
          </a:xfrm>
          <a:prstGeom prst="rect">
            <a:avLst/>
          </a:prstGeom>
        </p:spPr>
        <p:txBody>
          <a:bodyPr vert="horz" lIns="91355" tIns="45677" rIns="91355" bIns="45677" rtlCol="0"/>
          <a:lstStyle>
            <a:lvl1pPr algn="l">
              <a:defRPr sz="1200"/>
            </a:lvl1pPr>
          </a:lstStyle>
          <a:p>
            <a:endParaRPr lang="en-US"/>
          </a:p>
        </p:txBody>
      </p:sp>
      <p:sp>
        <p:nvSpPr>
          <p:cNvPr id="3" name="Date Placeholder 2"/>
          <p:cNvSpPr>
            <a:spLocks noGrp="1"/>
          </p:cNvSpPr>
          <p:nvPr>
            <p:ph type="dt" idx="1"/>
          </p:nvPr>
        </p:nvSpPr>
        <p:spPr>
          <a:xfrm>
            <a:off x="3966743" y="1"/>
            <a:ext cx="3035723" cy="466406"/>
          </a:xfrm>
          <a:prstGeom prst="rect">
            <a:avLst/>
          </a:prstGeom>
        </p:spPr>
        <p:txBody>
          <a:bodyPr vert="horz" lIns="91355" tIns="45677" rIns="91355" bIns="45677" rtlCol="0"/>
          <a:lstStyle>
            <a:lvl1pPr algn="r">
              <a:defRPr sz="1200"/>
            </a:lvl1pPr>
          </a:lstStyle>
          <a:p>
            <a:fld id="{E3356D26-D1B7-4ACC-B37C-131C1120866E}" type="datetimeFigureOut">
              <a:rPr lang="en-US" smtClean="0"/>
              <a:t>2/14/2022</a:t>
            </a:fld>
            <a:endParaRPr lang="en-US"/>
          </a:p>
        </p:txBody>
      </p:sp>
      <p:sp>
        <p:nvSpPr>
          <p:cNvPr id="4" name="Slide Image Placeholder 3"/>
          <p:cNvSpPr>
            <a:spLocks noGrp="1" noRot="1" noChangeAspect="1"/>
          </p:cNvSpPr>
          <p:nvPr>
            <p:ph type="sldImg" idx="2"/>
          </p:nvPr>
        </p:nvSpPr>
        <p:spPr>
          <a:xfrm>
            <a:off x="1412875" y="1160463"/>
            <a:ext cx="4178300" cy="3135312"/>
          </a:xfrm>
          <a:prstGeom prst="rect">
            <a:avLst/>
          </a:prstGeom>
          <a:noFill/>
          <a:ln w="12700">
            <a:solidFill>
              <a:prstClr val="black"/>
            </a:solidFill>
          </a:ln>
        </p:spPr>
        <p:txBody>
          <a:bodyPr vert="horz" lIns="91355" tIns="45677" rIns="91355" bIns="45677" rtlCol="0" anchor="ctr"/>
          <a:lstStyle/>
          <a:p>
            <a:endParaRPr lang="en-US"/>
          </a:p>
        </p:txBody>
      </p:sp>
      <p:sp>
        <p:nvSpPr>
          <p:cNvPr id="5" name="Notes Placeholder 4"/>
          <p:cNvSpPr>
            <a:spLocks noGrp="1"/>
          </p:cNvSpPr>
          <p:nvPr>
            <p:ph type="body" sz="quarter" idx="3"/>
          </p:nvPr>
        </p:nvSpPr>
        <p:spPr>
          <a:xfrm>
            <a:off x="701040" y="4470520"/>
            <a:ext cx="5601971" cy="3658274"/>
          </a:xfrm>
          <a:prstGeom prst="rect">
            <a:avLst/>
          </a:prstGeom>
        </p:spPr>
        <p:txBody>
          <a:bodyPr vert="horz" lIns="91355" tIns="45677" rIns="91355" bIns="456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3644"/>
            <a:ext cx="3035723" cy="466406"/>
          </a:xfrm>
          <a:prstGeom prst="rect">
            <a:avLst/>
          </a:prstGeom>
        </p:spPr>
        <p:txBody>
          <a:bodyPr vert="horz" lIns="91355" tIns="45677" rIns="91355" bIns="45677" rtlCol="0" anchor="b"/>
          <a:lstStyle>
            <a:lvl1pPr algn="l">
              <a:defRPr sz="1200"/>
            </a:lvl1pPr>
          </a:lstStyle>
          <a:p>
            <a:endParaRPr lang="en-US"/>
          </a:p>
        </p:txBody>
      </p:sp>
      <p:sp>
        <p:nvSpPr>
          <p:cNvPr id="7" name="Slide Number Placeholder 6"/>
          <p:cNvSpPr>
            <a:spLocks noGrp="1"/>
          </p:cNvSpPr>
          <p:nvPr>
            <p:ph type="sldNum" sz="quarter" idx="5"/>
          </p:nvPr>
        </p:nvSpPr>
        <p:spPr>
          <a:xfrm>
            <a:off x="3966743" y="8823644"/>
            <a:ext cx="3035723" cy="466406"/>
          </a:xfrm>
          <a:prstGeom prst="rect">
            <a:avLst/>
          </a:prstGeom>
        </p:spPr>
        <p:txBody>
          <a:bodyPr vert="horz" lIns="91355" tIns="45677" rIns="91355" bIns="45677" rtlCol="0" anchor="b"/>
          <a:lstStyle>
            <a:lvl1pPr algn="r">
              <a:defRPr sz="1200"/>
            </a:lvl1pPr>
          </a:lstStyle>
          <a:p>
            <a:fld id="{9838AA63-F11D-4235-9245-9BF6FDB59DF4}" type="slidenum">
              <a:rPr lang="en-US" smtClean="0"/>
              <a:t>‹#›</a:t>
            </a:fld>
            <a:endParaRPr lang="en-US"/>
          </a:p>
        </p:txBody>
      </p:sp>
    </p:spTree>
    <p:extLst>
      <p:ext uri="{BB962C8B-B14F-4D97-AF65-F5344CB8AC3E}">
        <p14:creationId xmlns:p14="http://schemas.microsoft.com/office/powerpoint/2010/main" val="168814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ing.com/images/search?view=detailV2&amp;ccid=jBLpqZkZ&amp;id=334031EFF7288EAC44811A8BBB6CBED761886C89&amp;thid=OIP.jBLpqZkZMAb9n0-i68YpWgHaJX&amp;mediaurl=https%3a%2f%2fth.bing.com%2fth%2fid%2fR.8c12e9a999193006fd9f4fa2ebc6295a%3frik%3diWyIYde%252bbLuLGg%26riu%3dhttp%253a%252f%252fclipartmag.com%252fimages%252fkids-summer-camp-clipart-7.gif%26ehk%3dFQzCsM4fajGL90qU0Yl5CkH2%252fXGGq99JWDuNmoS3yfg%253d%26risl%3d%26pid%3dImgRaw%26r%3d0&amp;exph=742&amp;expw=587&amp;q=camp+staff+clip+art&amp;simid=608042377179839982&amp;FORM=IRPRST&amp;ck=23356B308B0BC3C5417FEF34EEA26C14&amp;selectedIndex=5&amp;ajaxhist=0&amp;ajaxserp=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ng.com/images/search?view=detailV2&amp;ccid=EMsjtW8a&amp;id=CC3929A6BB879351F518016CE2C58AF29D4C3CC9&amp;thid=OIP.EMsjtW8aOWyOtVgLLzyw6QHaHa&amp;mediaurl=https%3a%2f%2fimage.flaticon.com%2ficons%2fpng%2f512%2f2317%2f2317696.png&amp;cdnurl=https%3a%2f%2fth.bing.com%2fth%2fid%2fR.10cb23b56f1a396c8eb5580b2f3cb0e9%3frik%3dyTxMnfKKxeJsAQ%26pid%3dImgRaw%26r%3d0&amp;exph=512&amp;expw=512&amp;q=Walking+Blind+Symbol&amp;simid=608035543877052632&amp;FORM=IRPRST&amp;ck=BED17A0F2BA5714B9B2720E80369E485&amp;selectedIndex=65&amp;ajaxhist=0&amp;ajaxserp=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ng.com/images/search?view=detailV2&amp;ccid=R1d0C34H&amp;id=A7E5E6E5AE8C4BE63B20AD0C84E78C070060F519&amp;thid=OIP.R1d0C34Hi7s9JY_1TFsXgwHaGx&amp;mediaurl=https%3A%2F%2Frasner.co.il%2Fwp-content%2Fuploads%2F2021%2F04%2F13592574_TP_sized-1-1024x936.png&amp;exph=936&amp;expw=1024&amp;q=freeway+exchange&amp;simid=608034397124822493&amp;form=IRPRST&amp;ck=08C15A57CEEDAADB578AE4401499347B&amp;selectedindex=12&amp;ajaxhist=0&amp;ajaxserp=0&amp;pivotparams=insightsToken%3Dccid_%252F0awzQTo*cp_B49ACA1F032A653F22FFC851275EDDD5*mid_D728381BC7DB74B3242ACD8B2FA2CF8FA3B409B0*simid_608031764313540972*thid_OIP.!_0awzQTo2CuqtTOD4blW!_QAAAA&amp;vt=0&amp;sim=11&amp;iss=VSI&amp;cdnurl=https%3A%2F%2Fth.bing.com%2Fth%2Fid%2FR.4757740b7e078bbb3d258ff54c5b1783%3Frik%3DGfVgAAeM54QMrQ%26pid%3DImgRaw%26r%3D0&amp;ajaxhist=0&amp;ajaxserp=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314325"/>
            <a:ext cx="4178300" cy="3135313"/>
          </a:xfrm>
        </p:spPr>
      </p:sp>
      <p:sp>
        <p:nvSpPr>
          <p:cNvPr id="3" name="Notes Placeholder 2"/>
          <p:cNvSpPr>
            <a:spLocks noGrp="1"/>
          </p:cNvSpPr>
          <p:nvPr>
            <p:ph type="body" idx="1"/>
          </p:nvPr>
        </p:nvSpPr>
        <p:spPr>
          <a:xfrm>
            <a:off x="701040" y="3449638"/>
            <a:ext cx="6188990" cy="5160315"/>
          </a:xfrm>
        </p:spPr>
        <p:txBody>
          <a:bodyPr/>
          <a:lstStyle/>
          <a:p>
            <a:pPr marL="0" indent="0" algn="l">
              <a:buFont typeface="+mj-lt"/>
              <a:buNone/>
            </a:pPr>
            <a:r>
              <a:rPr lang="en-US" sz="1400" dirty="0"/>
              <a:t>At the February 2021 Tweakage, we led two discussions:</a:t>
            </a:r>
          </a:p>
          <a:p>
            <a:pPr marL="171450" indent="-171450" algn="l">
              <a:buFont typeface="Arial" panose="020B0604020202020204" pitchFamily="34" charset="0"/>
              <a:buChar char="•"/>
            </a:pPr>
            <a:r>
              <a:rPr lang="en-US" sz="1400" dirty="0"/>
              <a:t>A review of 2020 and peak into 2021 with an eye on improvements in budgeting systems and vision casting</a:t>
            </a:r>
          </a:p>
          <a:p>
            <a:pPr marL="171450" indent="-171450" algn="l">
              <a:buFont typeface="Arial" panose="020B0604020202020204" pitchFamily="34" charset="0"/>
              <a:buChar char="•"/>
            </a:pPr>
            <a:r>
              <a:rPr lang="en-US" sz="1400" dirty="0"/>
              <a:t>A review of camp staff compensation strategies</a:t>
            </a:r>
          </a:p>
          <a:p>
            <a:pPr algn="l"/>
            <a:endParaRPr lang="en-US" sz="1400" dirty="0"/>
          </a:p>
          <a:p>
            <a:pPr algn="l"/>
            <a:r>
              <a:rPr lang="en-US" sz="1400" dirty="0"/>
              <a:t>This week, we will discuss two new topics:</a:t>
            </a:r>
          </a:p>
          <a:p>
            <a:pPr marL="285750" indent="-285750" algn="l">
              <a:buFont typeface="Arial" panose="020B0604020202020204" pitchFamily="34" charset="0"/>
              <a:buChar char="•"/>
            </a:pPr>
            <a:r>
              <a:rPr lang="en-US" sz="1400" dirty="0"/>
              <a:t>Financial mistakes of camp ministries</a:t>
            </a:r>
          </a:p>
          <a:p>
            <a:pPr marL="285750" indent="-285750" algn="l">
              <a:buFont typeface="Arial" panose="020B0604020202020204" pitchFamily="34" charset="0"/>
              <a:buChar char="•"/>
            </a:pPr>
            <a:r>
              <a:rPr lang="en-US" sz="1400" dirty="0"/>
              <a:t>Operational reviews</a:t>
            </a:r>
          </a:p>
          <a:p>
            <a:pPr algn="l"/>
            <a:endParaRPr lang="en-US" sz="1400" dirty="0"/>
          </a:p>
          <a:p>
            <a:pPr algn="l"/>
            <a:r>
              <a:rPr lang="en-US" sz="1400" dirty="0"/>
              <a:t>Workshop #1, Top Financial Mistakes of Camp Ministries </a:t>
            </a:r>
          </a:p>
          <a:p>
            <a:pPr algn="l"/>
            <a:r>
              <a:rPr lang="en-US" sz="1400" dirty="0"/>
              <a:t>MinistryCPA serves more than 100 Christian ministries on an annual basis. We find great purpose and satisfaction in applying our training and experience to help others improve their financial stewardship. In many engagements, ministries ask us to address problems that have arisen as they grow and serve. This workshop explores six common financial mistakes of Camp Ministries   </a:t>
            </a:r>
          </a:p>
          <a:p>
            <a:pPr marL="342900" indent="-342900" algn="l">
              <a:buFont typeface="+mj-lt"/>
              <a:buAutoNum type="arabicPeriod"/>
            </a:pPr>
            <a:r>
              <a:rPr lang="en-US" sz="1400" dirty="0"/>
              <a:t>Walking blind (accounting systems and reports) </a:t>
            </a:r>
          </a:p>
          <a:p>
            <a:pPr marL="342900" indent="-342900" algn="l">
              <a:buFont typeface="+mj-lt"/>
              <a:buAutoNum type="arabicPeriod"/>
            </a:pPr>
            <a:r>
              <a:rPr lang="en-US" sz="1400" dirty="0"/>
              <a:t>Using a Garmin (accounting expertise) </a:t>
            </a:r>
          </a:p>
          <a:p>
            <a:pPr marL="342900" indent="-342900" algn="l">
              <a:buFont typeface="+mj-lt"/>
              <a:buAutoNum type="arabicPeriod"/>
            </a:pPr>
            <a:r>
              <a:rPr lang="en-US" sz="1400" dirty="0"/>
              <a:t>A bag with holes (financial planning) </a:t>
            </a:r>
          </a:p>
          <a:p>
            <a:pPr marL="342900" indent="-342900" algn="l">
              <a:buFont typeface="+mj-lt"/>
              <a:buAutoNum type="arabicPeriod"/>
            </a:pPr>
            <a:r>
              <a:rPr lang="en-US" sz="1400" dirty="0"/>
              <a:t>Disturbing a hornet’s nest (government regulations) </a:t>
            </a:r>
          </a:p>
          <a:p>
            <a:pPr marL="342900" indent="-342900" algn="l">
              <a:buFont typeface="+mj-lt"/>
              <a:buAutoNum type="arabicPeriod"/>
            </a:pPr>
            <a:r>
              <a:rPr lang="en-US" sz="1400" dirty="0"/>
              <a:t>Paying weakly (compensating “smartly”) </a:t>
            </a:r>
          </a:p>
          <a:p>
            <a:pPr marL="342900" indent="-342900" algn="l">
              <a:buFont typeface="+mj-lt"/>
              <a:buAutoNum type="arabicPeriod"/>
            </a:pPr>
            <a:r>
              <a:rPr lang="en-US" sz="1400" dirty="0"/>
              <a:t>No “buddy system” (protecting staff and camp) </a:t>
            </a:r>
          </a:p>
          <a:p>
            <a:pPr marL="0" indent="0" algn="l">
              <a:buFont typeface="+mj-lt"/>
              <a:buNone/>
            </a:pPr>
            <a:r>
              <a:rPr lang="en-US" sz="1400" dirty="0"/>
              <a:t>These mistakes have solutions. We will discuss them together.</a:t>
            </a:r>
          </a:p>
        </p:txBody>
      </p:sp>
      <p:sp>
        <p:nvSpPr>
          <p:cNvPr id="4" name="Slide Number Placeholder 3"/>
          <p:cNvSpPr>
            <a:spLocks noGrp="1"/>
          </p:cNvSpPr>
          <p:nvPr>
            <p:ph type="sldNum" sz="quarter" idx="5"/>
          </p:nvPr>
        </p:nvSpPr>
        <p:spPr/>
        <p:txBody>
          <a:bodyPr/>
          <a:lstStyle/>
          <a:p>
            <a:fld id="{9838AA63-F11D-4235-9245-9BF6FDB59DF4}" type="slidenum">
              <a:rPr lang="en-US" smtClean="0"/>
              <a:t>1</a:t>
            </a:fld>
            <a:endParaRPr lang="en-US"/>
          </a:p>
        </p:txBody>
      </p:sp>
    </p:spTree>
    <p:extLst>
      <p:ext uri="{BB962C8B-B14F-4D97-AF65-F5344CB8AC3E}">
        <p14:creationId xmlns:p14="http://schemas.microsoft.com/office/powerpoint/2010/main" val="43870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476979"/>
            <a:ext cx="5997802" cy="5159022"/>
          </a:xfrm>
          <a:solidFill>
            <a:schemeClr val="bg1"/>
          </a:solidFill>
        </p:spPr>
        <p:txBody>
          <a:bodyPr/>
          <a:lstStyle/>
          <a:p>
            <a:pPr marL="0" indent="0" algn="l">
              <a:buFont typeface="+mj-lt"/>
              <a:buNone/>
            </a:pPr>
            <a:r>
              <a:rPr lang="en-US" sz="1400" dirty="0"/>
              <a:t>Paying weakly: Compensating employees unwisely –basic “smart” compensation strategies</a:t>
            </a:r>
          </a:p>
          <a:p>
            <a:pPr marL="0" indent="0" algn="l">
              <a:buFont typeface="+mj-lt"/>
              <a:buNone/>
            </a:pPr>
            <a:r>
              <a:rPr lang="en-US" sz="1400" dirty="0">
                <a:hlinkClick r:id="rId3"/>
              </a:rPr>
              <a:t>camp staff clip art - Bing images</a:t>
            </a:r>
            <a:endParaRPr lang="en-US" sz="1400" dirty="0"/>
          </a:p>
          <a:p>
            <a:pPr marL="0" indent="0" algn="l">
              <a:buFont typeface="+mj-lt"/>
              <a:buNone/>
            </a:pPr>
            <a:endParaRPr lang="en-US" sz="1400" dirty="0"/>
          </a:p>
          <a:p>
            <a:pPr marL="171450" indent="-171450" algn="l">
              <a:buFont typeface="Arial" panose="020B0604020202020204" pitchFamily="34" charset="0"/>
              <a:buChar char="•"/>
            </a:pPr>
            <a:r>
              <a:rPr lang="en-US" sz="1400" dirty="0"/>
              <a:t>Ministerial staff…housing allowance versus housing as condition of employment / at the convenience of the employer. Licensed or ordained AND “in the exercise of their ministry” (i.e., not the “camp cook”)</a:t>
            </a:r>
          </a:p>
          <a:p>
            <a:pPr marL="171450" indent="-171450" algn="l">
              <a:buFont typeface="Arial" panose="020B0604020202020204" pitchFamily="34" charset="0"/>
              <a:buChar char="•"/>
            </a:pPr>
            <a:r>
              <a:rPr lang="en-US" sz="1400" dirty="0"/>
              <a:t>Health coverage – very challenging area with a lot of non-compliance in ministries</a:t>
            </a:r>
          </a:p>
          <a:p>
            <a:pPr marL="171450" indent="-171450" algn="l">
              <a:buFont typeface="Arial" panose="020B0604020202020204" pitchFamily="34" charset="0"/>
              <a:buChar char="•"/>
            </a:pPr>
            <a:r>
              <a:rPr lang="en-US" sz="1400" dirty="0"/>
              <a:t>Retirement savings (frequent prioritization) – 1. 403b (especially for ministerial employees) 2. Roth IRAs funded personally 3. Traditional IRAs</a:t>
            </a:r>
          </a:p>
          <a:p>
            <a:pPr marL="171450" indent="-171450" algn="l">
              <a:buFont typeface="Arial" panose="020B0604020202020204" pitchFamily="34" charset="0"/>
              <a:buChar char="•"/>
            </a:pPr>
            <a:r>
              <a:rPr lang="en-US" sz="1400" dirty="0"/>
              <a:t>Education – See IRS Publication 15b – possibly up to $5250 per employee per year if non-discriminatory</a:t>
            </a:r>
          </a:p>
        </p:txBody>
      </p:sp>
      <p:sp>
        <p:nvSpPr>
          <p:cNvPr id="4" name="Slide Number Placeholder 3"/>
          <p:cNvSpPr>
            <a:spLocks noGrp="1"/>
          </p:cNvSpPr>
          <p:nvPr>
            <p:ph type="sldNum" sz="quarter" idx="5"/>
          </p:nvPr>
        </p:nvSpPr>
        <p:spPr/>
        <p:txBody>
          <a:bodyPr/>
          <a:lstStyle/>
          <a:p>
            <a:fld id="{9838AA63-F11D-4235-9245-9BF6FDB59DF4}" type="slidenum">
              <a:rPr lang="en-US" smtClean="0"/>
              <a:t>10</a:t>
            </a:fld>
            <a:endParaRPr lang="en-US"/>
          </a:p>
        </p:txBody>
      </p:sp>
    </p:spTree>
    <p:extLst>
      <p:ext uri="{BB962C8B-B14F-4D97-AF65-F5344CB8AC3E}">
        <p14:creationId xmlns:p14="http://schemas.microsoft.com/office/powerpoint/2010/main" val="220445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6" y="3376612"/>
            <a:ext cx="6099402" cy="5672137"/>
          </a:xfrm>
          <a:solidFill>
            <a:schemeClr val="bg1"/>
          </a:solidFill>
        </p:spPr>
        <p:txBody>
          <a:bodyPr/>
          <a:lstStyle/>
          <a:p>
            <a:pPr marL="0" indent="0" algn="l">
              <a:buFont typeface="+mj-lt"/>
              <a:buNone/>
            </a:pPr>
            <a:r>
              <a:rPr lang="en-US" sz="1400" dirty="0"/>
              <a:t>No “buddy system”: Failing to protect staff and the ministry – the value of basic accounting controls</a:t>
            </a:r>
          </a:p>
          <a:p>
            <a:pPr marL="0" indent="0" algn="l">
              <a:buFont typeface="+mj-lt"/>
              <a:buNone/>
            </a:pPr>
            <a:endParaRPr lang="en-US" sz="1400" dirty="0"/>
          </a:p>
          <a:p>
            <a:pPr marL="171450" indent="-171450" algn="l">
              <a:buFont typeface="Arial" panose="020B0604020202020204" pitchFamily="34" charset="0"/>
              <a:buChar char="•"/>
            </a:pPr>
            <a:r>
              <a:rPr lang="en-US" sz="1400" dirty="0"/>
              <a:t>Controls</a:t>
            </a:r>
          </a:p>
          <a:p>
            <a:pPr marL="628650" lvl="1" indent="-171450" algn="l">
              <a:buFont typeface="Courier New" panose="02070309020205020404" pitchFamily="49" charset="0"/>
              <a:buChar char="o"/>
            </a:pPr>
            <a:r>
              <a:rPr lang="en-US" sz="1400" dirty="0"/>
              <a:t>Receipts – </a:t>
            </a:r>
            <a:r>
              <a:rPr lang="en-US" sz="1400" dirty="0">
                <a:effectLst/>
                <a:ea typeface="Times New Roman" panose="02020603050405020304" pitchFamily="18" charset="0"/>
              </a:rPr>
              <a:t>eliminate all possibilities that custody of </a:t>
            </a:r>
            <a:r>
              <a:rPr lang="en-US" sz="1400" i="1" dirty="0">
                <a:effectLst/>
                <a:ea typeface="Times New Roman" panose="02020603050405020304" pitchFamily="18" charset="0"/>
              </a:rPr>
              <a:t>uncounted</a:t>
            </a:r>
            <a:r>
              <a:rPr lang="en-US" sz="1400" dirty="0">
                <a:effectLst/>
                <a:ea typeface="Times New Roman" panose="02020603050405020304" pitchFamily="18" charset="0"/>
              </a:rPr>
              <a:t> checks and cash could be in the possession of one individual</a:t>
            </a:r>
          </a:p>
          <a:p>
            <a:pPr marL="800100" marR="0" lvl="1" indent="-342900">
              <a:spcBef>
                <a:spcPts val="0"/>
              </a:spcBef>
              <a:spcAft>
                <a:spcPts val="0"/>
              </a:spcAft>
              <a:buFont typeface="Courier New" panose="02070309020205020404" pitchFamily="49" charset="0"/>
              <a:buChar char="o"/>
            </a:pPr>
            <a:r>
              <a:rPr lang="en-US" sz="1400" dirty="0">
                <a:effectLst/>
              </a:rPr>
              <a:t>Disbursements – </a:t>
            </a:r>
            <a:r>
              <a:rPr lang="en-US" sz="1400" dirty="0">
                <a:effectLst/>
                <a:ea typeface="Times New Roman" panose="02020603050405020304" pitchFamily="18" charset="0"/>
                <a:cs typeface="Times New Roman" panose="02020603050405020304" pitchFamily="18" charset="0"/>
              </a:rPr>
              <a:t>Assure that documentation for </a:t>
            </a:r>
            <a:r>
              <a:rPr lang="en-US" sz="1400" i="1" dirty="0">
                <a:effectLst/>
                <a:ea typeface="Times New Roman" panose="02020603050405020304" pitchFamily="18" charset="0"/>
                <a:cs typeface="Times New Roman" panose="02020603050405020304" pitchFamily="18" charset="0"/>
              </a:rPr>
              <a:t>all</a:t>
            </a:r>
            <a:r>
              <a:rPr lang="en-US" sz="1400" dirty="0">
                <a:effectLst/>
                <a:ea typeface="Times New Roman" panose="02020603050405020304" pitchFamily="18" charset="0"/>
                <a:cs typeface="Times New Roman" panose="02020603050405020304" pitchFamily="18" charset="0"/>
              </a:rPr>
              <a:t> disbursements includes the following three components: </a:t>
            </a:r>
          </a:p>
          <a:p>
            <a:pPr marL="1257300" marR="0" lvl="2" indent="-342900">
              <a:spcBef>
                <a:spcPts val="0"/>
              </a:spcBef>
              <a:spcAft>
                <a:spcPts val="0"/>
              </a:spcAft>
              <a:buFont typeface="+mj-lt"/>
              <a:buAutoNum type="arabicParenR"/>
            </a:pPr>
            <a:r>
              <a:rPr lang="en-US" sz="1400" dirty="0">
                <a:effectLst/>
                <a:ea typeface="Times New Roman" panose="02020603050405020304" pitchFamily="18" charset="0"/>
                <a:cs typeface="Times New Roman" panose="02020603050405020304" pitchFamily="18" charset="0"/>
              </a:rPr>
              <a:t>evidence that the purchase was authorized (The simplest approach involves the purchaser who is responsible to oversee a specific budget category recording the general ledger expenditure account number on an invoice and then initialing it. Other approaches involve use of a check request or voucher form and signed approval by a supervisor.), </a:t>
            </a:r>
          </a:p>
          <a:p>
            <a:pPr marL="1257300" marR="0" lvl="2" indent="-342900">
              <a:spcBef>
                <a:spcPts val="0"/>
              </a:spcBef>
              <a:spcAft>
                <a:spcPts val="0"/>
              </a:spcAft>
              <a:buFont typeface="+mj-lt"/>
              <a:buAutoNum type="arabicParenR"/>
            </a:pPr>
            <a:r>
              <a:rPr lang="en-US" sz="1400" dirty="0">
                <a:effectLst/>
                <a:ea typeface="Times New Roman" panose="02020603050405020304" pitchFamily="18" charset="0"/>
                <a:cs typeface="Times New Roman" panose="02020603050405020304" pitchFamily="18" charset="0"/>
              </a:rPr>
              <a:t>evidence that the good or service was received in good order (perhaps initials and date on a packing slip or invoice by the recipient of a delivery can signal this), and </a:t>
            </a:r>
          </a:p>
          <a:p>
            <a:pPr marL="1257300" marR="0" lvl="2" indent="-342900">
              <a:spcBef>
                <a:spcPts val="0"/>
              </a:spcBef>
              <a:spcAft>
                <a:spcPts val="0"/>
              </a:spcAft>
              <a:buFont typeface="+mj-lt"/>
              <a:buAutoNum type="arabicParenR"/>
            </a:pPr>
            <a:r>
              <a:rPr lang="en-US" sz="1400" dirty="0">
                <a:effectLst/>
                <a:ea typeface="Times New Roman" panose="02020603050405020304" pitchFamily="18" charset="0"/>
                <a:cs typeface="Times New Roman" panose="02020603050405020304" pitchFamily="18" charset="0"/>
              </a:rPr>
              <a:t>evidence that the unit price and volume of the purchase agrees with expectations (initialing and dating an invoice may signal that the authorized purchaser agrees with the invoice).</a:t>
            </a:r>
          </a:p>
          <a:p>
            <a:pPr marL="171450" lvl="0" indent="-171450" algn="l">
              <a:buFont typeface="Arial" panose="020B0604020202020204" pitchFamily="34" charset="0"/>
              <a:buChar char="•"/>
            </a:pPr>
            <a:r>
              <a:rPr lang="en-US" sz="1400" dirty="0"/>
              <a:t>insurance … listed property accurate; liability limits; workers’ compensation; sexual molestation</a:t>
            </a:r>
          </a:p>
          <a:p>
            <a:pPr marL="171450" lvl="0" indent="-171450" algn="l">
              <a:buFont typeface="Arial" panose="020B0604020202020204" pitchFamily="34" charset="0"/>
              <a:buChar char="•"/>
            </a:pPr>
            <a:r>
              <a:rPr lang="en-US" sz="1400" dirty="0"/>
              <a:t>Tax-exempt status … avoid non-exempt uses of property that could threaten real estate tax exemptions; UBIT; Form 990 &amp; State requirements; Quid pro quo disclosures; seller’s permits for bookstore / snack shop</a:t>
            </a:r>
          </a:p>
        </p:txBody>
      </p:sp>
      <p:sp>
        <p:nvSpPr>
          <p:cNvPr id="4" name="Slide Number Placeholder 3"/>
          <p:cNvSpPr>
            <a:spLocks noGrp="1"/>
          </p:cNvSpPr>
          <p:nvPr>
            <p:ph type="sldNum" sz="quarter" idx="5"/>
          </p:nvPr>
        </p:nvSpPr>
        <p:spPr/>
        <p:txBody>
          <a:bodyPr/>
          <a:lstStyle/>
          <a:p>
            <a:fld id="{9838AA63-F11D-4235-9245-9BF6FDB59DF4}" type="slidenum">
              <a:rPr lang="en-US" smtClean="0"/>
              <a:t>11</a:t>
            </a:fld>
            <a:endParaRPr lang="en-US"/>
          </a:p>
        </p:txBody>
      </p:sp>
    </p:spTree>
    <p:extLst>
      <p:ext uri="{BB962C8B-B14F-4D97-AF65-F5344CB8AC3E}">
        <p14:creationId xmlns:p14="http://schemas.microsoft.com/office/powerpoint/2010/main" val="2362787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77" rtl="0" eaLnBrk="1" fontAlgn="auto" latinLnBrk="0" hangingPunct="1">
              <a:lnSpc>
                <a:spcPct val="100000"/>
              </a:lnSpc>
              <a:spcBef>
                <a:spcPts val="0"/>
              </a:spcBef>
              <a:spcAft>
                <a:spcPts val="0"/>
              </a:spcAft>
              <a:buClrTx/>
              <a:buSzTx/>
              <a:buFontTx/>
              <a:buNone/>
              <a:tabLst/>
              <a:defRPr/>
            </a:pPr>
            <a:r>
              <a:rPr lang="en-US" sz="1400" dirty="0"/>
              <a:t>Please contact MinistryCPA to discuss how we may serve your ministry. </a:t>
            </a:r>
          </a:p>
          <a:p>
            <a:pPr defTabSz="914277">
              <a:defRPr/>
            </a:pPr>
            <a:endParaRPr lang="en-US" sz="1400" dirty="0"/>
          </a:p>
          <a:p>
            <a:pPr defTabSz="914277">
              <a:defRPr/>
            </a:pPr>
            <a:r>
              <a:rPr lang="en-US" sz="1400" dirty="0">
                <a:highlight>
                  <a:srgbClr val="FFFF00"/>
                </a:highlight>
              </a:rPr>
              <a:t>This PowerPoint presentation and extensive material in the Notes Page View is available on our website under “Resources &amp; Tools.”</a:t>
            </a:r>
          </a:p>
          <a:p>
            <a:endParaRPr lang="en-US" sz="1400" dirty="0"/>
          </a:p>
        </p:txBody>
      </p:sp>
      <p:sp>
        <p:nvSpPr>
          <p:cNvPr id="4" name="Slide Number Placeholder 3"/>
          <p:cNvSpPr>
            <a:spLocks noGrp="1"/>
          </p:cNvSpPr>
          <p:nvPr>
            <p:ph type="sldNum" sz="quarter" idx="5"/>
          </p:nvPr>
        </p:nvSpPr>
        <p:spPr/>
        <p:txBody>
          <a:bodyPr/>
          <a:lstStyle/>
          <a:p>
            <a:fld id="{9838AA63-F11D-4235-9245-9BF6FDB59DF4}" type="slidenum">
              <a:rPr lang="en-US" smtClean="0"/>
              <a:t>12</a:t>
            </a:fld>
            <a:endParaRPr lang="en-US"/>
          </a:p>
        </p:txBody>
      </p:sp>
    </p:spTree>
    <p:extLst>
      <p:ext uri="{BB962C8B-B14F-4D97-AF65-F5344CB8AC3E}">
        <p14:creationId xmlns:p14="http://schemas.microsoft.com/office/powerpoint/2010/main" val="105280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77">
              <a:defRPr/>
            </a:pPr>
            <a:r>
              <a:rPr lang="en-US" sz="1400" dirty="0">
                <a:highlight>
                  <a:srgbClr val="FFFF00"/>
                </a:highlight>
              </a:rPr>
              <a:t>This PowerPoint presentation and extensive material in the Notes Page View is available on our website under “Resources &amp; Tools.”</a:t>
            </a:r>
          </a:p>
          <a:p>
            <a:endParaRPr lang="en-US" sz="1400" dirty="0"/>
          </a:p>
        </p:txBody>
      </p:sp>
      <p:sp>
        <p:nvSpPr>
          <p:cNvPr id="4" name="Slide Number Placeholder 3"/>
          <p:cNvSpPr>
            <a:spLocks noGrp="1"/>
          </p:cNvSpPr>
          <p:nvPr>
            <p:ph type="sldNum" sz="quarter" idx="5"/>
          </p:nvPr>
        </p:nvSpPr>
        <p:spPr/>
        <p:txBody>
          <a:bodyPr/>
          <a:lstStyle/>
          <a:p>
            <a:fld id="{9838AA63-F11D-4235-9245-9BF6FDB59DF4}" type="slidenum">
              <a:rPr lang="en-US" smtClean="0"/>
              <a:t>2</a:t>
            </a:fld>
            <a:endParaRPr lang="en-US"/>
          </a:p>
        </p:txBody>
      </p:sp>
    </p:spTree>
    <p:extLst>
      <p:ext uri="{BB962C8B-B14F-4D97-AF65-F5344CB8AC3E}">
        <p14:creationId xmlns:p14="http://schemas.microsoft.com/office/powerpoint/2010/main" val="27850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510845"/>
            <a:ext cx="6246158" cy="5208230"/>
          </a:xfrm>
          <a:solidFill>
            <a:schemeClr val="bg1"/>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DISCUSSION:</a:t>
            </a:r>
          </a:p>
          <a:p>
            <a:r>
              <a:rPr lang="en-US" sz="1400" dirty="0"/>
              <a:t>What financial matters have threatened to keep you awake at night?</a:t>
            </a:r>
          </a:p>
          <a:p>
            <a:pPr marL="171450" indent="-171450">
              <a:buFont typeface="Arial" panose="020B0604020202020204" pitchFamily="34" charset="0"/>
              <a:buChar char="•"/>
            </a:pPr>
            <a:r>
              <a:rPr lang="en-US" sz="1400" dirty="0"/>
              <a:t>An uninsured loss?</a:t>
            </a:r>
          </a:p>
          <a:p>
            <a:pPr marL="171450" indent="-171450">
              <a:buFont typeface="Arial" panose="020B0604020202020204" pitchFamily="34" charset="0"/>
              <a:buChar char="•"/>
            </a:pPr>
            <a:r>
              <a:rPr lang="en-US" sz="1400" dirty="0"/>
              <a:t>Camper / staff injuries?</a:t>
            </a:r>
          </a:p>
          <a:p>
            <a:pPr marL="171450" indent="-171450">
              <a:buFont typeface="Arial" panose="020B0604020202020204" pitchFamily="34" charset="0"/>
              <a:buChar char="•"/>
            </a:pPr>
            <a:r>
              <a:rPr lang="en-US" sz="1400" dirty="0"/>
              <a:t>Delayed repairs that turn from preventative to break down?</a:t>
            </a:r>
          </a:p>
          <a:p>
            <a:pPr marL="171450" indent="-171450">
              <a:buFont typeface="Arial" panose="020B0604020202020204" pitchFamily="34" charset="0"/>
              <a:buChar char="•"/>
            </a:pPr>
            <a:r>
              <a:rPr lang="en-US" sz="1400" dirty="0"/>
              <a:t>Key donors who stop supporting the camp?</a:t>
            </a:r>
          </a:p>
          <a:p>
            <a:pPr marL="171450" indent="-171450">
              <a:buFont typeface="Arial" panose="020B0604020202020204" pitchFamily="34" charset="0"/>
              <a:buChar char="•"/>
            </a:pPr>
            <a:r>
              <a:rPr lang="en-US" sz="1400" dirty="0"/>
              <a:t>Inflation?</a:t>
            </a:r>
          </a:p>
          <a:p>
            <a:pPr marL="171450" indent="-171450">
              <a:buFont typeface="Arial" panose="020B0604020202020204" pitchFamily="34" charset="0"/>
              <a:buChar char="•"/>
            </a:pPr>
            <a:r>
              <a:rPr lang="en-US" sz="1400" dirty="0"/>
              <a:t>Government fines or regulations?</a:t>
            </a:r>
          </a:p>
          <a:p>
            <a:pPr marL="171450" indent="-171450">
              <a:buFont typeface="Arial" panose="020B0604020202020204" pitchFamily="34" charset="0"/>
              <a:buChar char="•"/>
            </a:pPr>
            <a:r>
              <a:rPr lang="en-US" sz="1400" dirty="0"/>
              <a:t>Misleading financial reports?</a:t>
            </a:r>
          </a:p>
          <a:p>
            <a:pPr marL="171450" indent="-171450">
              <a:buFont typeface="Arial" panose="020B0604020202020204" pitchFamily="34" charset="0"/>
              <a:buChar char="•"/>
            </a:pPr>
            <a:r>
              <a:rPr lang="en-US" sz="1400" dirty="0"/>
              <a:t>Staff financial troubles?</a:t>
            </a:r>
          </a:p>
          <a:p>
            <a:pPr marL="171450" indent="-171450">
              <a:buFont typeface="Arial" panose="020B0604020202020204" pitchFamily="34" charset="0"/>
              <a:buChar char="•"/>
            </a:pPr>
            <a:r>
              <a:rPr lang="en-US" sz="1400" dirty="0"/>
              <a:t>Staff mistakes or carelessness?</a:t>
            </a:r>
          </a:p>
        </p:txBody>
      </p:sp>
      <p:sp>
        <p:nvSpPr>
          <p:cNvPr id="4" name="Slide Number Placeholder 3"/>
          <p:cNvSpPr>
            <a:spLocks noGrp="1"/>
          </p:cNvSpPr>
          <p:nvPr>
            <p:ph type="sldNum" sz="quarter" idx="5"/>
          </p:nvPr>
        </p:nvSpPr>
        <p:spPr/>
        <p:txBody>
          <a:bodyPr/>
          <a:lstStyle/>
          <a:p>
            <a:fld id="{9838AA63-F11D-4235-9245-9BF6FDB59DF4}" type="slidenum">
              <a:rPr lang="en-US" smtClean="0"/>
              <a:t>3</a:t>
            </a:fld>
            <a:endParaRPr lang="en-US"/>
          </a:p>
        </p:txBody>
      </p:sp>
    </p:spTree>
    <p:extLst>
      <p:ext uri="{BB962C8B-B14F-4D97-AF65-F5344CB8AC3E}">
        <p14:creationId xmlns:p14="http://schemas.microsoft.com/office/powerpoint/2010/main" val="2991173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601156"/>
            <a:ext cx="6020379" cy="5350933"/>
          </a:xfrm>
          <a:solidFill>
            <a:schemeClr val="bg1"/>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Walking blind: Poorly designed accounting systems and reports –key areas for good design</a:t>
            </a:r>
          </a:p>
          <a:p>
            <a:r>
              <a:rPr lang="en-US" sz="1400" dirty="0">
                <a:hlinkClick r:id="rId3"/>
              </a:rPr>
              <a:t>Walking Blind Symbol - Bing images</a:t>
            </a:r>
            <a:endParaRPr lang="en-US" sz="1400" dirty="0"/>
          </a:p>
          <a:p>
            <a:endParaRPr lang="en-US" sz="1400" dirty="0"/>
          </a:p>
          <a:p>
            <a:pPr marL="171450" indent="-171450">
              <a:buFont typeface="Arial" panose="020B0604020202020204" pitchFamily="34" charset="0"/>
              <a:buChar char="•"/>
            </a:pPr>
            <a:r>
              <a:rPr lang="en-US" sz="1400" dirty="0"/>
              <a:t>New software – </a:t>
            </a:r>
          </a:p>
          <a:p>
            <a:pPr marL="628650" lvl="1" indent="-171450">
              <a:buFont typeface="Courier New" panose="02070309020205020404" pitchFamily="49" charset="0"/>
              <a:buChar char="o"/>
            </a:pPr>
            <a:r>
              <a:rPr lang="en-US" sz="1400" dirty="0"/>
              <a:t>It’s common to underestimate what it takes to implement (new software with new with new systems)</a:t>
            </a:r>
          </a:p>
          <a:p>
            <a:pPr marL="628650" lvl="1" indent="-171450">
              <a:buFont typeface="Courier New" panose="02070309020205020404" pitchFamily="49" charset="0"/>
              <a:buChar char="o"/>
            </a:pPr>
            <a:r>
              <a:rPr lang="en-US" sz="1400" dirty="0"/>
              <a:t>The people using the new software and systems need knowledge and training</a:t>
            </a:r>
          </a:p>
          <a:p>
            <a:pPr marL="628650" lvl="1" indent="-171450">
              <a:buFont typeface="Courier New" panose="02070309020205020404" pitchFamily="49" charset="0"/>
              <a:buChar char="o"/>
            </a:pPr>
            <a:r>
              <a:rPr lang="en-US" sz="1400" dirty="0"/>
              <a:t>Software will have bugs</a:t>
            </a:r>
          </a:p>
          <a:p>
            <a:pPr marL="628650" lvl="1" indent="-171450">
              <a:buFont typeface="Courier New" panose="02070309020205020404" pitchFamily="49" charset="0"/>
              <a:buChar char="o"/>
            </a:pPr>
            <a:r>
              <a:rPr lang="en-US" sz="1400" dirty="0"/>
              <a:t>Often software company support people do not understand ministry</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Balance sheet – errors on the P&amp;L are largely ones of misclassification that a quality budgeting system and other analysis can expose, but balance sheet errors will ALMOST ALWAYS show up in an inaccurate P&amp;L (exception: asset and liability offsetting errors)</a:t>
            </a:r>
          </a:p>
          <a:p>
            <a:pPr marL="171450" indent="-171450">
              <a:buFont typeface="Arial" panose="020B0604020202020204" pitchFamily="34" charset="0"/>
              <a:buChar char="•"/>
            </a:pPr>
            <a:r>
              <a:rPr lang="en-US" sz="1400" dirty="0"/>
              <a:t>Designated funds – demonstrated on next slide</a:t>
            </a:r>
          </a:p>
          <a:p>
            <a:pPr marL="171450" indent="-171450">
              <a:buFont typeface="Arial" panose="020B0604020202020204" pitchFamily="34" charset="0"/>
              <a:buChar char="•"/>
            </a:pPr>
            <a:r>
              <a:rPr lang="en-US" sz="1400" dirty="0"/>
              <a:t>Classes – enables P&amp;Ls and budget analysis by major activity (e.g., one class for standard camp operations and a second for the bookstore/snack shop)</a:t>
            </a:r>
          </a:p>
        </p:txBody>
      </p:sp>
      <p:sp>
        <p:nvSpPr>
          <p:cNvPr id="4" name="Slide Number Placeholder 3"/>
          <p:cNvSpPr>
            <a:spLocks noGrp="1"/>
          </p:cNvSpPr>
          <p:nvPr>
            <p:ph type="sldNum" sz="quarter" idx="5"/>
          </p:nvPr>
        </p:nvSpPr>
        <p:spPr/>
        <p:txBody>
          <a:bodyPr/>
          <a:lstStyle/>
          <a:p>
            <a:fld id="{9838AA63-F11D-4235-9245-9BF6FDB59DF4}" type="slidenum">
              <a:rPr lang="en-US" smtClean="0"/>
              <a:t>4</a:t>
            </a:fld>
            <a:endParaRPr lang="en-US"/>
          </a:p>
        </p:txBody>
      </p:sp>
    </p:spTree>
    <p:extLst>
      <p:ext uri="{BB962C8B-B14F-4D97-AF65-F5344CB8AC3E}">
        <p14:creationId xmlns:p14="http://schemas.microsoft.com/office/powerpoint/2010/main" val="80658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6" y="3759201"/>
            <a:ext cx="5896202" cy="5064444"/>
          </a:xfrm>
          <a:solidFill>
            <a:schemeClr val="bg1"/>
          </a:solidFill>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By combining the three amounts under Building fund you have a real time balance of remaining designation funds for building.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Do not post designated fund receipts and expenditures to the P&amp;L. It confuses your general fund reporting and budget analysis and can cause the “loss” of unexpended designated fund balances once the P&amp;L is closed back to zero at 12:00:01 am. on the first of the next fiscal year... OR requires separate records to be kept (we at MinistryCPA often see an extensive MS-Excel set of “books” for designated funds).</a:t>
            </a:r>
          </a:p>
        </p:txBody>
      </p:sp>
      <p:sp>
        <p:nvSpPr>
          <p:cNvPr id="4" name="Slide Number Placeholder 3"/>
          <p:cNvSpPr>
            <a:spLocks noGrp="1"/>
          </p:cNvSpPr>
          <p:nvPr>
            <p:ph type="sldNum" sz="quarter" idx="5"/>
          </p:nvPr>
        </p:nvSpPr>
        <p:spPr/>
        <p:txBody>
          <a:bodyPr/>
          <a:lstStyle/>
          <a:p>
            <a:fld id="{9838AA63-F11D-4235-9245-9BF6FDB59DF4}" type="slidenum">
              <a:rPr lang="en-US" smtClean="0"/>
              <a:t>5</a:t>
            </a:fld>
            <a:endParaRPr lang="en-US"/>
          </a:p>
        </p:txBody>
      </p:sp>
    </p:spTree>
    <p:extLst>
      <p:ext uri="{BB962C8B-B14F-4D97-AF65-F5344CB8AC3E}">
        <p14:creationId xmlns:p14="http://schemas.microsoft.com/office/powerpoint/2010/main" val="3445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522133"/>
            <a:ext cx="5839757" cy="5301511"/>
          </a:xfrm>
          <a:solidFill>
            <a:schemeClr val="bg1"/>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Using a </a:t>
            </a:r>
            <a:r>
              <a:rPr lang="en-US" sz="1400" i="1" dirty="0"/>
              <a:t>Garmin</a:t>
            </a:r>
            <a:r>
              <a:rPr lang="en-US" sz="1400" dirty="0"/>
              <a:t>: Lack of expertise of accounting staff – sometimes our “tools” need an upgrade.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Did you have a similar experience as mine – having a Garmin version 1.0 telling you to exit a freeway only to tell you to rejoin it? It needed an upgrade.</a:t>
            </a:r>
          </a:p>
          <a:p>
            <a:r>
              <a:rPr lang="en-US" sz="1400" dirty="0">
                <a:hlinkClick r:id="rId3"/>
              </a:rPr>
              <a:t>Freeway exchange – Bing</a:t>
            </a:r>
            <a:endParaRPr lang="en-US" sz="1400" dirty="0"/>
          </a:p>
          <a:p>
            <a:endParaRPr lang="en-US" sz="1400" dirty="0"/>
          </a:p>
          <a:p>
            <a:pPr marL="171450" indent="-171450">
              <a:buFont typeface="Arial" panose="020B0604020202020204" pitchFamily="34" charset="0"/>
              <a:buChar char="•"/>
            </a:pPr>
            <a:r>
              <a:rPr lang="en-US" sz="1400" dirty="0"/>
              <a:t>Outsource payroll – a complex area that is likely the quickest way to get in trouble with tax authorities; MinistryWorks 2022 pricing estimate for a 10-employee company - $691 per year.</a:t>
            </a:r>
          </a:p>
          <a:p>
            <a:pPr marL="171450" indent="-171450">
              <a:buFont typeface="Arial" panose="020B0604020202020204" pitchFamily="34" charset="0"/>
              <a:buChar char="•"/>
            </a:pPr>
            <a:r>
              <a:rPr lang="en-US" sz="1400" dirty="0"/>
              <a:t>Cloud-based software – access by management AND outside accounting help</a:t>
            </a:r>
          </a:p>
          <a:p>
            <a:pPr marL="171450" indent="-171450">
              <a:buFont typeface="Arial" panose="020B0604020202020204" pitchFamily="34" charset="0"/>
              <a:buChar char="•"/>
            </a:pPr>
            <a:r>
              <a:rPr lang="en-US" sz="1400" dirty="0"/>
              <a:t>Outside accountants – instead of the trend in engaging “back-office services” consider keeping control and processes local but using outsiders “as needed”</a:t>
            </a:r>
          </a:p>
        </p:txBody>
      </p:sp>
      <p:sp>
        <p:nvSpPr>
          <p:cNvPr id="4" name="Slide Number Placeholder 3"/>
          <p:cNvSpPr>
            <a:spLocks noGrp="1"/>
          </p:cNvSpPr>
          <p:nvPr>
            <p:ph type="sldNum" sz="quarter" idx="5"/>
          </p:nvPr>
        </p:nvSpPr>
        <p:spPr/>
        <p:txBody>
          <a:bodyPr/>
          <a:lstStyle/>
          <a:p>
            <a:fld id="{9838AA63-F11D-4235-9245-9BF6FDB59DF4}" type="slidenum">
              <a:rPr lang="en-US" smtClean="0"/>
              <a:t>6</a:t>
            </a:fld>
            <a:endParaRPr lang="en-US"/>
          </a:p>
        </p:txBody>
      </p:sp>
    </p:spTree>
    <p:extLst>
      <p:ext uri="{BB962C8B-B14F-4D97-AF65-F5344CB8AC3E}">
        <p14:creationId xmlns:p14="http://schemas.microsoft.com/office/powerpoint/2010/main" val="2037268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567289"/>
            <a:ext cx="6088113" cy="5384800"/>
          </a:xfrm>
          <a:solidFill>
            <a:schemeClr val="bg1"/>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rPr>
              <a:t>A bag with holes: Limited tools for financial planning –designs for good budgeting systems (Proverb 22.3)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rPr>
              <a:t>Image: public domain http://tardus.net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Calibri" panose="020F0502020204030204" pitchFamily="34" charset="0"/>
              </a:rPr>
              <a:t>Participatory … top down and bottom 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Calibri" panose="020F0502020204030204" pitchFamily="34" charset="0"/>
              </a:rPr>
              <a:t>Dynamic … versus “static” budgeting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Calibri" panose="020F0502020204030204" pitchFamily="34" charset="0"/>
              </a:rPr>
              <a:t>Contingency fund … Budgeting forecasted revenues, but not authorizing 100% of forecasted revenues to expense accounts. Typically, the last account on the P&amp;L is given a budget but transactions are never posted to it … instead its budget is reduced to facilitate adjustments to other accounts’ budgets while keeping the “bottom line” budget amount the same. Illustrated on the next slide.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latin typeface="Calibri" panose="020F0502020204030204" pitchFamily="34" charset="0"/>
              </a:rPr>
              <a:t>Wish lists facilitate “bottom up” proposals and offer a ready-to-go opportunistic project if funds become available.</a:t>
            </a:r>
            <a:endParaRPr lang="en-US" sz="1400" dirty="0"/>
          </a:p>
        </p:txBody>
      </p:sp>
      <p:sp>
        <p:nvSpPr>
          <p:cNvPr id="4" name="Slide Number Placeholder 3"/>
          <p:cNvSpPr>
            <a:spLocks noGrp="1"/>
          </p:cNvSpPr>
          <p:nvPr>
            <p:ph type="sldNum" sz="quarter" idx="5"/>
          </p:nvPr>
        </p:nvSpPr>
        <p:spPr/>
        <p:txBody>
          <a:bodyPr/>
          <a:lstStyle/>
          <a:p>
            <a:fld id="{9838AA63-F11D-4235-9245-9BF6FDB59DF4}" type="slidenum">
              <a:rPr lang="en-US" smtClean="0"/>
              <a:t>7</a:t>
            </a:fld>
            <a:endParaRPr lang="en-US"/>
          </a:p>
        </p:txBody>
      </p:sp>
    </p:spTree>
    <p:extLst>
      <p:ext uri="{BB962C8B-B14F-4D97-AF65-F5344CB8AC3E}">
        <p14:creationId xmlns:p14="http://schemas.microsoft.com/office/powerpoint/2010/main" val="1242436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984978"/>
            <a:ext cx="5738157" cy="4278489"/>
          </a:xfrm>
          <a:solidFill>
            <a:schemeClr val="bg1"/>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p:txBody>
      </p:sp>
      <p:sp>
        <p:nvSpPr>
          <p:cNvPr id="4" name="Slide Number Placeholder 3"/>
          <p:cNvSpPr>
            <a:spLocks noGrp="1"/>
          </p:cNvSpPr>
          <p:nvPr>
            <p:ph type="sldNum" sz="quarter" idx="5"/>
          </p:nvPr>
        </p:nvSpPr>
        <p:spPr/>
        <p:txBody>
          <a:bodyPr/>
          <a:lstStyle/>
          <a:p>
            <a:fld id="{9838AA63-F11D-4235-9245-9BF6FDB59DF4}" type="slidenum">
              <a:rPr lang="en-US" smtClean="0"/>
              <a:t>8</a:t>
            </a:fld>
            <a:endParaRPr lang="en-US"/>
          </a:p>
        </p:txBody>
      </p:sp>
    </p:spTree>
    <p:extLst>
      <p:ext uri="{BB962C8B-B14F-4D97-AF65-F5344CB8AC3E}">
        <p14:creationId xmlns:p14="http://schemas.microsoft.com/office/powerpoint/2010/main" val="737384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241300"/>
            <a:ext cx="4178300" cy="3135313"/>
          </a:xfrm>
        </p:spPr>
      </p:sp>
      <p:sp>
        <p:nvSpPr>
          <p:cNvPr id="3" name="Notes Placeholder 2"/>
          <p:cNvSpPr>
            <a:spLocks noGrp="1"/>
          </p:cNvSpPr>
          <p:nvPr>
            <p:ph type="body" idx="1"/>
          </p:nvPr>
        </p:nvSpPr>
        <p:spPr>
          <a:xfrm>
            <a:off x="640065" y="3578578"/>
            <a:ext cx="5862335" cy="5328355"/>
          </a:xfrm>
          <a:solidFill>
            <a:schemeClr val="bg1"/>
          </a:solidFill>
        </p:spPr>
        <p:txBody>
          <a:bodyPr/>
          <a:lstStyle/>
          <a:p>
            <a:pPr marL="0" indent="0" algn="l">
              <a:buFont typeface="+mj-lt"/>
              <a:buNone/>
            </a:pPr>
            <a:r>
              <a:rPr lang="en-US" sz="1400" dirty="0"/>
              <a:t>Poking a stick in a hornet’s nest: Non-compliance with basic government regulations –key filing requirements and deadlines</a:t>
            </a:r>
          </a:p>
          <a:p>
            <a:pPr marL="0" indent="0" algn="l">
              <a:buFont typeface="+mj-lt"/>
              <a:buNone/>
            </a:pPr>
            <a:endParaRPr lang="en-US" sz="1400" dirty="0"/>
          </a:p>
          <a:p>
            <a:pPr marL="171450" indent="-171450" algn="l">
              <a:buFont typeface="Arial" panose="020B0604020202020204" pitchFamily="34" charset="0"/>
              <a:buChar char="•"/>
            </a:pPr>
            <a:r>
              <a:rPr lang="en-US" sz="1400" dirty="0"/>
              <a:t>Minimum wages – e.g., Wisconsin </a:t>
            </a:r>
          </a:p>
          <a:p>
            <a:pPr algn="l"/>
            <a:r>
              <a:rPr lang="en-US" sz="1400" b="1" i="0" dirty="0">
                <a:solidFill>
                  <a:srgbClr val="434A54"/>
                </a:solidFill>
                <a:effectLst/>
              </a:rPr>
              <a:t>Subminimum Wage: </a:t>
            </a:r>
          </a:p>
          <a:p>
            <a:pPr algn="l"/>
            <a:r>
              <a:rPr lang="en-US" sz="1400" b="0" i="0" dirty="0">
                <a:solidFill>
                  <a:srgbClr val="434A54"/>
                </a:solidFill>
                <a:effectLst/>
              </a:rPr>
              <a:t>Camp counselors age 18 and over: $350.00 per week if no room or board provided; $265 per week if only board provided; and $210 per week if room and board provided. Camp counselors age 17 or younger: $350 per week if no room or board provided; $265 per week if only board provided; and $210 per week if room and board provided. Opportunity employees (under age 20 during the first 90 consecutive days of employment) and minors (under age 18): $5.90/hour.</a:t>
            </a:r>
          </a:p>
          <a:p>
            <a:pPr marL="0" indent="0" algn="l">
              <a:buFont typeface="Arial" panose="020B0604020202020204" pitchFamily="34" charset="0"/>
              <a:buNone/>
            </a:pPr>
            <a:r>
              <a:rPr lang="en-US" sz="1400" dirty="0"/>
              <a:t>Source: https://www.acacamps.org/resource-library/state-laws-regulations</a:t>
            </a:r>
          </a:p>
          <a:p>
            <a:pPr marL="0" indent="0" algn="l">
              <a:buFont typeface="Arial" panose="020B0604020202020204" pitchFamily="34" charset="0"/>
              <a:buNone/>
            </a:pPr>
            <a:endParaRPr lang="en-US" sz="1400" dirty="0"/>
          </a:p>
          <a:p>
            <a:pPr marL="171450" indent="-171450" algn="l">
              <a:buFont typeface="Arial" panose="020B0604020202020204" pitchFamily="34" charset="0"/>
              <a:buChar char="•"/>
            </a:pPr>
            <a:r>
              <a:rPr lang="en-US" sz="1400" dirty="0"/>
              <a:t>“scholarships” -- Employees vs volunteers</a:t>
            </a:r>
          </a:p>
          <a:p>
            <a:pPr marL="171450" indent="-171450" algn="l">
              <a:buFont typeface="Arial" panose="020B0604020202020204" pitchFamily="34" charset="0"/>
              <a:buChar char="•"/>
            </a:pPr>
            <a:r>
              <a:rPr lang="en-US" sz="1400" dirty="0"/>
              <a:t>FICA – issuing 1099s puts the SECA burden on staff</a:t>
            </a:r>
          </a:p>
        </p:txBody>
      </p:sp>
      <p:sp>
        <p:nvSpPr>
          <p:cNvPr id="4" name="Slide Number Placeholder 3"/>
          <p:cNvSpPr>
            <a:spLocks noGrp="1"/>
          </p:cNvSpPr>
          <p:nvPr>
            <p:ph type="sldNum" sz="quarter" idx="5"/>
          </p:nvPr>
        </p:nvSpPr>
        <p:spPr/>
        <p:txBody>
          <a:bodyPr/>
          <a:lstStyle/>
          <a:p>
            <a:fld id="{9838AA63-F11D-4235-9245-9BF6FDB59DF4}" type="slidenum">
              <a:rPr lang="en-US" smtClean="0"/>
              <a:t>9</a:t>
            </a:fld>
            <a:endParaRPr lang="en-US"/>
          </a:p>
        </p:txBody>
      </p:sp>
    </p:spTree>
    <p:extLst>
      <p:ext uri="{BB962C8B-B14F-4D97-AF65-F5344CB8AC3E}">
        <p14:creationId xmlns:p14="http://schemas.microsoft.com/office/powerpoint/2010/main" val="2642309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121226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61846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9477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CCD644-53E6-4272-B5A2-2986758417AC}"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91675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CCD644-53E6-4272-B5A2-2986758417AC}"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3984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CCD644-53E6-4272-B5A2-2986758417AC}"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69101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CCD644-53E6-4272-B5A2-2986758417AC}"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66058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CCD644-53E6-4272-B5A2-2986758417AC}"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2738904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CD644-53E6-4272-B5A2-2986758417AC}"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23967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CCD644-53E6-4272-B5A2-2986758417AC}"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55005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CCD644-53E6-4272-B5A2-2986758417AC}"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51517-F68C-42AD-A369-2980C85D728F}" type="slidenum">
              <a:rPr lang="en-US" smtClean="0"/>
              <a:t>‹#›</a:t>
            </a:fld>
            <a:endParaRPr lang="en-US"/>
          </a:p>
        </p:txBody>
      </p:sp>
    </p:spTree>
    <p:extLst>
      <p:ext uri="{BB962C8B-B14F-4D97-AF65-F5344CB8AC3E}">
        <p14:creationId xmlns:p14="http://schemas.microsoft.com/office/powerpoint/2010/main" val="186669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28A0092B-C50C-407E-A947-70E740481C1C}">
                <a14:useLocalDpi xmlns:a14="http://schemas.microsoft.com/office/drawing/2010/main"/>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CD644-53E6-4272-B5A2-2986758417AC}" type="datetimeFigureOut">
              <a:rPr lang="en-US" smtClean="0"/>
              <a:t>2/14/2022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51517-F68C-42AD-A369-2980C85D728F}" type="slidenum">
              <a:rPr lang="en-US" smtClean="0"/>
              <a:t>‹#›</a:t>
            </a:fld>
            <a:endParaRPr lang="en-US"/>
          </a:p>
        </p:txBody>
      </p:sp>
    </p:spTree>
    <p:extLst>
      <p:ext uri="{BB962C8B-B14F-4D97-AF65-F5344CB8AC3E}">
        <p14:creationId xmlns:p14="http://schemas.microsoft.com/office/powerpoint/2010/main" val="39344382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16.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Excel_Worksheet.xlsx"/><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package" Target="../embeddings/Microsoft_Excel_Worksheet1.xlsx"/><Relationship Id="rId5" Type="http://schemas.openxmlformats.org/officeDocument/2006/relationships/image" Target="../media/image12.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A17A11-88E5-4016-87D0-F1BCFBF4953B}"/>
              </a:ext>
            </a:extLst>
          </p:cNvPr>
          <p:cNvSpPr txBox="1"/>
          <p:nvPr/>
        </p:nvSpPr>
        <p:spPr>
          <a:xfrm>
            <a:off x="3396342" y="2880415"/>
            <a:ext cx="5460274" cy="1630471"/>
          </a:xfrm>
          <a:prstGeom prst="rect">
            <a:avLst/>
          </a:prstGeom>
          <a:noFill/>
        </p:spPr>
        <p:txBody>
          <a:bodyPr wrap="square" rtlCol="0">
            <a:spAutoFit/>
          </a:bodyPr>
          <a:lstStyle/>
          <a:p>
            <a:r>
              <a:rPr lang="en-US" sz="3200" spc="300">
                <a:solidFill>
                  <a:srgbClr val="1A264F"/>
                </a:solidFill>
                <a:cs typeface="Dubai Light" panose="020B0303030403030204" pitchFamily="34" charset="-78"/>
              </a:rPr>
              <a:t>Presented by </a:t>
            </a:r>
          </a:p>
          <a:p>
            <a:r>
              <a:rPr lang="en-US" sz="3200" spc="300">
                <a:solidFill>
                  <a:srgbClr val="1A264F"/>
                </a:solidFill>
                <a:cs typeface="Dubai Light" panose="020B0303030403030204" pitchFamily="34" charset="-78"/>
              </a:rPr>
              <a:t>Corey A. Pfaffe, CPA, PhD</a:t>
            </a:r>
          </a:p>
          <a:p>
            <a:r>
              <a:rPr lang="en-US" sz="3200" spc="300">
                <a:solidFill>
                  <a:srgbClr val="1A264F"/>
                </a:solidFill>
                <a:cs typeface="Dubai Light" panose="020B0303030403030204" pitchFamily="34" charset="-78"/>
              </a:rPr>
              <a:t>February 2022</a:t>
            </a:r>
            <a:endParaRPr lang="en-US" sz="3200" spc="300" dirty="0">
              <a:solidFill>
                <a:srgbClr val="1A264F"/>
              </a:solidFill>
              <a:cs typeface="Dubai Light" panose="020B0303030403030204" pitchFamily="34" charset="-78"/>
            </a:endParaRPr>
          </a:p>
        </p:txBody>
      </p:sp>
      <p:sp>
        <p:nvSpPr>
          <p:cNvPr id="13" name="TextBox 12">
            <a:extLst>
              <a:ext uri="{FF2B5EF4-FFF2-40B4-BE49-F238E27FC236}">
                <a16:creationId xmlns:a16="http://schemas.microsoft.com/office/drawing/2014/main" id="{D36C710E-B83B-4A34-92F0-2D8381B09DC2}"/>
              </a:ext>
            </a:extLst>
          </p:cNvPr>
          <p:cNvSpPr txBox="1"/>
          <p:nvPr/>
        </p:nvSpPr>
        <p:spPr>
          <a:xfrm>
            <a:off x="319796" y="335322"/>
            <a:ext cx="8523758" cy="1323439"/>
          </a:xfrm>
          <a:prstGeom prst="rect">
            <a:avLst/>
          </a:prstGeom>
          <a:noFill/>
          <a:ln>
            <a:solidFill>
              <a:schemeClr val="accent1">
                <a:lumMod val="50000"/>
              </a:schemeClr>
            </a:solidFill>
          </a:ln>
        </p:spPr>
        <p:txBody>
          <a:bodyPr wrap="square" rtlCol="0">
            <a:spAutoFit/>
          </a:bodyPr>
          <a:lstStyle/>
          <a:p>
            <a:pPr algn="ctr"/>
            <a:r>
              <a:rPr lang="en-US" sz="4000">
                <a:solidFill>
                  <a:srgbClr val="1A264F"/>
                </a:solidFill>
                <a:latin typeface="+mj-lt"/>
              </a:rPr>
              <a:t>Top Financial Mistakes of Camp Ministries</a:t>
            </a:r>
            <a:endParaRPr lang="en-US" sz="4000" dirty="0">
              <a:solidFill>
                <a:srgbClr val="1A264F"/>
              </a:solidFill>
              <a:latin typeface="+mj-lt"/>
            </a:endParaRPr>
          </a:p>
        </p:txBody>
      </p:sp>
      <p:pic>
        <p:nvPicPr>
          <p:cNvPr id="15" name="Picture 14" descr="A person wearing a suit and tie&#10;&#10;Description automatically generated">
            <a:extLst>
              <a:ext uri="{FF2B5EF4-FFF2-40B4-BE49-F238E27FC236}">
                <a16:creationId xmlns:a16="http://schemas.microsoft.com/office/drawing/2014/main" id="{F3C0849A-5F14-4FE3-9EC8-8E3A6F22540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402" y="2880415"/>
            <a:ext cx="1754535" cy="17545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84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527109"/>
            <a:ext cx="5964425" cy="1719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Missed opportunities for tax-wise compensation</a:t>
            </a:r>
          </a:p>
          <a:p>
            <a:pPr marL="0" indent="0">
              <a:buNone/>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Paying Weakly – Compensating “Smartly”</a:t>
            </a:r>
          </a:p>
        </p:txBody>
      </p:sp>
      <p:sp>
        <p:nvSpPr>
          <p:cNvPr id="5" name="TextBox 4">
            <a:extLst>
              <a:ext uri="{FF2B5EF4-FFF2-40B4-BE49-F238E27FC236}">
                <a16:creationId xmlns:a16="http://schemas.microsoft.com/office/drawing/2014/main" id="{F6FDBE42-73FA-4222-9316-F0C19EF08372}"/>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B8066667-7F36-46C2-9F2D-0E691D2440B0}"/>
              </a:ext>
            </a:extLst>
          </p:cNvPr>
          <p:cNvSpPr txBox="1">
            <a:spLocks noChangeArrowheads="1"/>
          </p:cNvSpPr>
          <p:nvPr/>
        </p:nvSpPr>
        <p:spPr>
          <a:xfrm>
            <a:off x="283994" y="3246539"/>
            <a:ext cx="8523758" cy="20843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Compensation of ordained or licensed ministers</a:t>
            </a:r>
          </a:p>
          <a:p>
            <a:pPr>
              <a:buFont typeface="Wingdings" panose="05000000000000000000" pitchFamily="2" charset="2"/>
              <a:buChar char="ü"/>
              <a:defRPr/>
            </a:pPr>
            <a:r>
              <a:rPr lang="en-US" dirty="0">
                <a:solidFill>
                  <a:srgbClr val="1A264F"/>
                </a:solidFill>
                <a:latin typeface="+mj-lt"/>
              </a:rPr>
              <a:t> Health coverage and retirement saving for resident staff</a:t>
            </a:r>
          </a:p>
          <a:p>
            <a:pPr>
              <a:buFont typeface="Wingdings" panose="05000000000000000000" pitchFamily="2" charset="2"/>
              <a:buChar char="ü"/>
              <a:defRPr/>
            </a:pPr>
            <a:r>
              <a:rPr lang="en-US" dirty="0">
                <a:solidFill>
                  <a:srgbClr val="1A264F"/>
                </a:solidFill>
                <a:latin typeface="+mj-lt"/>
              </a:rPr>
              <a:t> Educational assistance programs for summer staff*</a:t>
            </a:r>
          </a:p>
          <a:p>
            <a:pPr marL="628650" lvl="1" indent="-171450">
              <a:lnSpc>
                <a:spcPct val="100000"/>
              </a:lnSpc>
              <a:spcBef>
                <a:spcPts val="0"/>
              </a:spcBef>
              <a:defRPr/>
            </a:pPr>
            <a:endParaRPr lang="en-US" dirty="0">
              <a:highlight>
                <a:srgbClr val="FFFF00"/>
              </a:highlight>
            </a:endParaRPr>
          </a:p>
        </p:txBody>
      </p:sp>
      <p:sp>
        <p:nvSpPr>
          <p:cNvPr id="7" name="TextBox 6">
            <a:extLst>
              <a:ext uri="{FF2B5EF4-FFF2-40B4-BE49-F238E27FC236}">
                <a16:creationId xmlns:a16="http://schemas.microsoft.com/office/drawing/2014/main" id="{53DAB45A-8FFF-4EC4-9E6B-DB9B1FAD8FD6}"/>
              </a:ext>
            </a:extLst>
          </p:cNvPr>
          <p:cNvSpPr txBox="1"/>
          <p:nvPr/>
        </p:nvSpPr>
        <p:spPr>
          <a:xfrm>
            <a:off x="3678865" y="5741581"/>
            <a:ext cx="5308381" cy="523220"/>
          </a:xfrm>
          <a:prstGeom prst="rect">
            <a:avLst/>
          </a:prstGeom>
          <a:noFill/>
        </p:spPr>
        <p:txBody>
          <a:bodyPr wrap="square" rtlCol="0">
            <a:spAutoFit/>
          </a:bodyPr>
          <a:lstStyle/>
          <a:p>
            <a:r>
              <a:rPr lang="en-US" sz="2800" dirty="0">
                <a:solidFill>
                  <a:srgbClr val="1A264F"/>
                </a:solidFill>
              </a:rPr>
              <a:t>*</a:t>
            </a:r>
            <a:r>
              <a:rPr lang="en-US" sz="1600" dirty="0">
                <a:solidFill>
                  <a:srgbClr val="1A264F"/>
                </a:solidFill>
              </a:rPr>
              <a:t> Make sure to meet State minimum wage requirements first</a:t>
            </a:r>
          </a:p>
        </p:txBody>
      </p:sp>
      <p:pic>
        <p:nvPicPr>
          <p:cNvPr id="2" name="Picture 1">
            <a:extLst>
              <a:ext uri="{FF2B5EF4-FFF2-40B4-BE49-F238E27FC236}">
                <a16:creationId xmlns:a16="http://schemas.microsoft.com/office/drawing/2014/main" id="{C1FD2558-9B56-4124-A7DB-DD1DA8753BA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3572" y="919295"/>
            <a:ext cx="2203673" cy="2785562"/>
          </a:xfrm>
          <a:prstGeom prst="rect">
            <a:avLst/>
          </a:prstGeom>
          <a:ln>
            <a:noFill/>
          </a:ln>
          <a:effectLst>
            <a:outerShdw blurRad="292100" dist="139700" dir="2700000" algn="tl" rotWithShape="0">
              <a:srgbClr val="333333">
                <a:alpha val="65000"/>
              </a:srgbClr>
            </a:outerShdw>
          </a:effectLst>
        </p:spPr>
      </p:pic>
      <p:pic>
        <p:nvPicPr>
          <p:cNvPr id="8" name="Picture 7" descr="A close up of a logo&#10;&#10;Description automatically generated">
            <a:extLst>
              <a:ext uri="{FF2B5EF4-FFF2-40B4-BE49-F238E27FC236}">
                <a16:creationId xmlns:a16="http://schemas.microsoft.com/office/drawing/2014/main" id="{74485D96-DCEC-4D9D-A225-0C3F7AE33FF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55900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527109"/>
            <a:ext cx="8523758" cy="17781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Protection of staff and the ministry</a:t>
            </a: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No “Buddy System”</a:t>
            </a:r>
          </a:p>
        </p:txBody>
      </p:sp>
      <p:sp>
        <p:nvSpPr>
          <p:cNvPr id="5" name="TextBox 4">
            <a:extLst>
              <a:ext uri="{FF2B5EF4-FFF2-40B4-BE49-F238E27FC236}">
                <a16:creationId xmlns:a16="http://schemas.microsoft.com/office/drawing/2014/main" id="{9657E8D2-6845-4369-A8A8-82808959914F}"/>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B0957047-513E-48C0-B911-C1080AD3C00A}"/>
              </a:ext>
            </a:extLst>
          </p:cNvPr>
          <p:cNvSpPr txBox="1">
            <a:spLocks noChangeArrowheads="1"/>
          </p:cNvSpPr>
          <p:nvPr/>
        </p:nvSpPr>
        <p:spPr>
          <a:xfrm>
            <a:off x="283994" y="3305262"/>
            <a:ext cx="8523758" cy="21067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Basic accounting controls</a:t>
            </a:r>
          </a:p>
          <a:p>
            <a:pPr>
              <a:buFont typeface="Wingdings" panose="05000000000000000000" pitchFamily="2" charset="2"/>
              <a:buChar char="ü"/>
              <a:defRPr/>
            </a:pPr>
            <a:r>
              <a:rPr lang="en-US" dirty="0">
                <a:solidFill>
                  <a:srgbClr val="1A264F"/>
                </a:solidFill>
                <a:latin typeface="+mj-lt"/>
              </a:rPr>
              <a:t> Regular insurance reviews</a:t>
            </a:r>
          </a:p>
          <a:p>
            <a:pPr>
              <a:buFont typeface="Wingdings" panose="05000000000000000000" pitchFamily="2" charset="2"/>
              <a:buChar char="ü"/>
              <a:defRPr/>
            </a:pPr>
            <a:r>
              <a:rPr lang="en-US" dirty="0">
                <a:solidFill>
                  <a:srgbClr val="1A264F"/>
                </a:solidFill>
                <a:latin typeface="+mj-lt"/>
              </a:rPr>
              <a:t> Tax-exempt status check-up</a:t>
            </a:r>
          </a:p>
          <a:p>
            <a:pPr marL="628650" lvl="1" indent="-171450">
              <a:lnSpc>
                <a:spcPct val="100000"/>
              </a:lnSpc>
              <a:spcBef>
                <a:spcPts val="0"/>
              </a:spcBef>
              <a:defRPr/>
            </a:pPr>
            <a:endParaRPr lang="en-US" dirty="0">
              <a:highlight>
                <a:srgbClr val="FFFF00"/>
              </a:highlight>
            </a:endParaRPr>
          </a:p>
        </p:txBody>
      </p:sp>
      <p:pic>
        <p:nvPicPr>
          <p:cNvPr id="2" name="Picture 1">
            <a:extLst>
              <a:ext uri="{FF2B5EF4-FFF2-40B4-BE49-F238E27FC236}">
                <a16:creationId xmlns:a16="http://schemas.microsoft.com/office/drawing/2014/main" id="{1E335348-FB43-4CC6-A4D2-C39E2A26757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86479" y="869149"/>
            <a:ext cx="3200766" cy="3094074"/>
          </a:xfrm>
          <a:prstGeom prst="rect">
            <a:avLst/>
          </a:prstGeom>
          <a:ln>
            <a:noFill/>
          </a:ln>
          <a:effectLst>
            <a:outerShdw blurRad="292100" dist="139700" dir="2700000" algn="tl" rotWithShape="0">
              <a:srgbClr val="333333">
                <a:alpha val="65000"/>
              </a:srgbClr>
            </a:outerShdw>
          </a:effectLst>
        </p:spPr>
      </p:pic>
      <p:pic>
        <p:nvPicPr>
          <p:cNvPr id="7" name="Picture 6" descr="A close up of a logo&#10;&#10;Description automatically generated">
            <a:extLst>
              <a:ext uri="{FF2B5EF4-FFF2-40B4-BE49-F238E27FC236}">
                <a16:creationId xmlns:a16="http://schemas.microsoft.com/office/drawing/2014/main" id="{4C9BED46-8700-4B57-A40E-CD11801C30F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300954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BFCB67D0-B707-4CB5-A75E-4E04BD479F8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
        <p:nvSpPr>
          <p:cNvPr id="2" name="TextBox 1">
            <a:extLst>
              <a:ext uri="{FF2B5EF4-FFF2-40B4-BE49-F238E27FC236}">
                <a16:creationId xmlns:a16="http://schemas.microsoft.com/office/drawing/2014/main" id="{66A17A11-88E5-4016-87D0-F1BCFBF4953B}"/>
              </a:ext>
            </a:extLst>
          </p:cNvPr>
          <p:cNvSpPr txBox="1"/>
          <p:nvPr/>
        </p:nvSpPr>
        <p:spPr>
          <a:xfrm>
            <a:off x="129759" y="1467934"/>
            <a:ext cx="4218835" cy="954107"/>
          </a:xfrm>
          <a:prstGeom prst="rect">
            <a:avLst/>
          </a:prstGeom>
          <a:noFill/>
          <a:ln>
            <a:solidFill>
              <a:schemeClr val="accent1">
                <a:lumMod val="50000"/>
              </a:schemeClr>
            </a:solidFill>
          </a:ln>
        </p:spPr>
        <p:txBody>
          <a:bodyPr wrap="square" rtlCol="0">
            <a:spAutoFit/>
          </a:bodyPr>
          <a:lstStyle/>
          <a:p>
            <a:pPr algn="ctr"/>
            <a:r>
              <a:rPr lang="en-US" sz="2800" spc="300" dirty="0">
                <a:solidFill>
                  <a:srgbClr val="1A264F"/>
                </a:solidFill>
                <a:cs typeface="Dubai Light" panose="020B0303030403030204" pitchFamily="34" charset="-78"/>
              </a:rPr>
              <a:t>REACHING GLOBALLY, </a:t>
            </a:r>
          </a:p>
          <a:p>
            <a:pPr algn="ctr"/>
            <a:r>
              <a:rPr lang="en-US" sz="2800" spc="300" dirty="0">
                <a:solidFill>
                  <a:srgbClr val="1A264F"/>
                </a:solidFill>
                <a:cs typeface="Dubai Light" panose="020B0303030403030204" pitchFamily="34" charset="-78"/>
              </a:rPr>
              <a:t>SERVING PERSONALLY</a:t>
            </a:r>
          </a:p>
        </p:txBody>
      </p:sp>
      <p:pic>
        <p:nvPicPr>
          <p:cNvPr id="5" name="Picture 4" descr="A close up of a logo&#10;&#10;Description automatically generated">
            <a:extLst>
              <a:ext uri="{FF2B5EF4-FFF2-40B4-BE49-F238E27FC236}">
                <a16:creationId xmlns:a16="http://schemas.microsoft.com/office/drawing/2014/main" id="{4DCA32A4-8F3C-486E-912C-93D5C9FF15E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9758" y="243892"/>
            <a:ext cx="4218836" cy="954106"/>
          </a:xfrm>
          <a:prstGeom prst="rect">
            <a:avLst/>
          </a:prstGeom>
        </p:spPr>
      </p:pic>
      <p:sp>
        <p:nvSpPr>
          <p:cNvPr id="13" name="TextBox 12">
            <a:extLst>
              <a:ext uri="{FF2B5EF4-FFF2-40B4-BE49-F238E27FC236}">
                <a16:creationId xmlns:a16="http://schemas.microsoft.com/office/drawing/2014/main" id="{D36C710E-B83B-4A34-92F0-2D8381B09DC2}"/>
              </a:ext>
            </a:extLst>
          </p:cNvPr>
          <p:cNvSpPr txBox="1"/>
          <p:nvPr/>
        </p:nvSpPr>
        <p:spPr>
          <a:xfrm>
            <a:off x="139642" y="3428384"/>
            <a:ext cx="8726859" cy="954107"/>
          </a:xfrm>
          <a:prstGeom prst="rect">
            <a:avLst/>
          </a:prstGeom>
          <a:noFill/>
        </p:spPr>
        <p:txBody>
          <a:bodyPr wrap="square" rtlCol="0">
            <a:spAutoFit/>
          </a:bodyPr>
          <a:lstStyle/>
          <a:p>
            <a:pPr marL="457200" indent="-457200">
              <a:buFont typeface="Wingdings" panose="05000000000000000000" pitchFamily="2" charset="2"/>
              <a:buChar char="ü"/>
            </a:pPr>
            <a:r>
              <a:rPr lang="en-US" sz="2800" dirty="0">
                <a:solidFill>
                  <a:srgbClr val="1A264F"/>
                </a:solidFill>
                <a:latin typeface="+mj-lt"/>
              </a:rPr>
              <a:t>Our Mission: To help others improve their financial stewardship</a:t>
            </a:r>
          </a:p>
        </p:txBody>
      </p:sp>
      <p:pic>
        <p:nvPicPr>
          <p:cNvPr id="6" name="Picture 5">
            <a:extLst>
              <a:ext uri="{FF2B5EF4-FFF2-40B4-BE49-F238E27FC236}">
                <a16:creationId xmlns:a16="http://schemas.microsoft.com/office/drawing/2014/main" id="{88FC7F9C-4F1F-4E52-BC8B-DBB1A08B340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67291" y="247810"/>
            <a:ext cx="4189326" cy="2792884"/>
          </a:xfrm>
          <a:prstGeom prst="rect">
            <a:avLst/>
          </a:prstGeom>
          <a:ln w="38100" cap="sq">
            <a:solidFill>
              <a:srgbClr val="000000"/>
            </a:solidFill>
            <a:prstDash val="solid"/>
            <a:miter lim="800000"/>
          </a:ln>
          <a:effectLst>
            <a:outerShdw blurRad="50800" dist="114300" dir="2700000" algn="tl" rotWithShape="0">
              <a:prstClr val="black">
                <a:alpha val="40000"/>
              </a:prstClr>
            </a:outerShdw>
          </a:effectLst>
        </p:spPr>
      </p:pic>
      <p:pic>
        <p:nvPicPr>
          <p:cNvPr id="7" name="Picture 6" descr="A group of people standing in a park with a dog&#10;&#10;Description automatically generated with medium confidence">
            <a:extLst>
              <a:ext uri="{FF2B5EF4-FFF2-40B4-BE49-F238E27FC236}">
                <a16:creationId xmlns:a16="http://schemas.microsoft.com/office/drawing/2014/main" id="{92D9AB1E-A44F-44E1-9E07-3FFD7F2F3784}"/>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03072" y="151002"/>
            <a:ext cx="4511169" cy="3007446"/>
          </a:xfrm>
          <a:prstGeom prst="rect">
            <a:avLst/>
          </a:prstGeom>
          <a:ln w="38100">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4830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A17A11-88E5-4016-87D0-F1BCFBF4953B}"/>
              </a:ext>
            </a:extLst>
          </p:cNvPr>
          <p:cNvSpPr txBox="1"/>
          <p:nvPr/>
        </p:nvSpPr>
        <p:spPr>
          <a:xfrm>
            <a:off x="129759" y="1467934"/>
            <a:ext cx="4218835" cy="954107"/>
          </a:xfrm>
          <a:prstGeom prst="rect">
            <a:avLst/>
          </a:prstGeom>
          <a:noFill/>
          <a:ln>
            <a:solidFill>
              <a:schemeClr val="accent1">
                <a:lumMod val="50000"/>
              </a:schemeClr>
            </a:solidFill>
          </a:ln>
        </p:spPr>
        <p:txBody>
          <a:bodyPr wrap="square" rtlCol="0">
            <a:spAutoFit/>
          </a:bodyPr>
          <a:lstStyle/>
          <a:p>
            <a:pPr algn="ctr"/>
            <a:r>
              <a:rPr lang="en-US" sz="2800" spc="300" dirty="0">
                <a:solidFill>
                  <a:srgbClr val="1A264F"/>
                </a:solidFill>
                <a:cs typeface="Dubai Light" panose="020B0303030403030204" pitchFamily="34" charset="-78"/>
              </a:rPr>
              <a:t>REACHING GLOBALLY, </a:t>
            </a:r>
          </a:p>
          <a:p>
            <a:pPr algn="ctr"/>
            <a:r>
              <a:rPr lang="en-US" sz="2800" spc="300" dirty="0">
                <a:solidFill>
                  <a:srgbClr val="1A264F"/>
                </a:solidFill>
                <a:cs typeface="Dubai Light" panose="020B0303030403030204" pitchFamily="34" charset="-78"/>
              </a:rPr>
              <a:t>SERVING PERSONALLY</a:t>
            </a:r>
          </a:p>
        </p:txBody>
      </p:sp>
      <p:pic>
        <p:nvPicPr>
          <p:cNvPr id="5" name="Picture 4" descr="A close up of a logo&#10;&#10;Description automatically generated">
            <a:extLst>
              <a:ext uri="{FF2B5EF4-FFF2-40B4-BE49-F238E27FC236}">
                <a16:creationId xmlns:a16="http://schemas.microsoft.com/office/drawing/2014/main" id="{4DCA32A4-8F3C-486E-912C-93D5C9FF15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9758" y="243892"/>
            <a:ext cx="4218836" cy="954106"/>
          </a:xfrm>
          <a:prstGeom prst="rect">
            <a:avLst/>
          </a:prstGeom>
        </p:spPr>
      </p:pic>
      <p:sp>
        <p:nvSpPr>
          <p:cNvPr id="13" name="TextBox 12">
            <a:extLst>
              <a:ext uri="{FF2B5EF4-FFF2-40B4-BE49-F238E27FC236}">
                <a16:creationId xmlns:a16="http://schemas.microsoft.com/office/drawing/2014/main" id="{D36C710E-B83B-4A34-92F0-2D8381B09DC2}"/>
              </a:ext>
            </a:extLst>
          </p:cNvPr>
          <p:cNvSpPr txBox="1"/>
          <p:nvPr/>
        </p:nvSpPr>
        <p:spPr>
          <a:xfrm>
            <a:off x="129758" y="3250728"/>
            <a:ext cx="8884483" cy="2677656"/>
          </a:xfrm>
          <a:prstGeom prst="rect">
            <a:avLst/>
          </a:prstGeom>
          <a:noFill/>
        </p:spPr>
        <p:txBody>
          <a:bodyPr wrap="square" rtlCol="0">
            <a:spAutoFit/>
          </a:bodyPr>
          <a:lstStyle/>
          <a:p>
            <a:pPr marL="457200" indent="-457200">
              <a:buFont typeface="Wingdings" panose="05000000000000000000" pitchFamily="2" charset="2"/>
              <a:buChar char="ü"/>
            </a:pPr>
            <a:r>
              <a:rPr lang="en-US" sz="2800" dirty="0">
                <a:solidFill>
                  <a:srgbClr val="1A264F"/>
                </a:solidFill>
                <a:latin typeface="+mj-lt"/>
              </a:rPr>
              <a:t>Accounting professionals and administrative staff located at offices in Watertown, Wisconsin and remotely</a:t>
            </a:r>
          </a:p>
          <a:p>
            <a:pPr marL="457200" indent="-457200">
              <a:buFont typeface="Wingdings" panose="05000000000000000000" pitchFamily="2" charset="2"/>
              <a:buChar char="ü"/>
            </a:pPr>
            <a:r>
              <a:rPr lang="en-US" sz="2800" dirty="0">
                <a:solidFill>
                  <a:srgbClr val="1A264F"/>
                </a:solidFill>
                <a:latin typeface="+mj-lt"/>
              </a:rPr>
              <a:t>Church and Christian ministry clients in 39 U.S. States and six Continents</a:t>
            </a:r>
          </a:p>
          <a:p>
            <a:pPr marL="457200" indent="-457200">
              <a:buFont typeface="Wingdings" panose="05000000000000000000" pitchFamily="2" charset="2"/>
              <a:buChar char="ü"/>
            </a:pPr>
            <a:r>
              <a:rPr lang="en-US" sz="2800" dirty="0">
                <a:solidFill>
                  <a:srgbClr val="1A264F"/>
                </a:solidFill>
                <a:latin typeface="+mj-lt"/>
              </a:rPr>
              <a:t>Our Mission: To help others improve their financial stewardship</a:t>
            </a:r>
          </a:p>
        </p:txBody>
      </p:sp>
      <p:pic>
        <p:nvPicPr>
          <p:cNvPr id="4" name="Picture 3" descr="A group of people standing in a park with a dog&#10;&#10;Description automatically generated with medium confidence">
            <a:extLst>
              <a:ext uri="{FF2B5EF4-FFF2-40B4-BE49-F238E27FC236}">
                <a16:creationId xmlns:a16="http://schemas.microsoft.com/office/drawing/2014/main" id="{62B8DD97-8E20-4A3F-8B8F-816031163DA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503072" y="151002"/>
            <a:ext cx="4511169" cy="3007446"/>
          </a:xfrm>
          <a:prstGeom prst="rect">
            <a:avLst/>
          </a:prstGeom>
          <a:ln w="38100">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46301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20FF70-6765-48C2-8D46-436F2C185836}"/>
              </a:ext>
            </a:extLst>
          </p:cNvPr>
          <p:cNvSpPr txBox="1"/>
          <p:nvPr/>
        </p:nvSpPr>
        <p:spPr>
          <a:xfrm>
            <a:off x="310121" y="485319"/>
            <a:ext cx="8523758" cy="1077218"/>
          </a:xfrm>
          <a:prstGeom prst="rect">
            <a:avLst/>
          </a:prstGeom>
          <a:noFill/>
        </p:spPr>
        <p:txBody>
          <a:bodyPr wrap="square" rtlCol="0">
            <a:spAutoFit/>
          </a:bodyPr>
          <a:lstStyle/>
          <a:p>
            <a:pPr algn="ctr"/>
            <a:r>
              <a:rPr lang="en-US" sz="3200" dirty="0">
                <a:solidFill>
                  <a:srgbClr val="1A264F"/>
                </a:solidFill>
              </a:rPr>
              <a:t>6 Common Financial Mistakes</a:t>
            </a:r>
          </a:p>
          <a:p>
            <a:pPr algn="ctr"/>
            <a:r>
              <a:rPr lang="en-US" sz="3200" dirty="0">
                <a:solidFill>
                  <a:srgbClr val="1A264F"/>
                </a:solidFill>
              </a:rPr>
              <a:t>We’ve Seen Camps Make</a:t>
            </a:r>
          </a:p>
        </p:txBody>
      </p:sp>
      <p:sp>
        <p:nvSpPr>
          <p:cNvPr id="3" name="TextBox 2">
            <a:extLst>
              <a:ext uri="{FF2B5EF4-FFF2-40B4-BE49-F238E27FC236}">
                <a16:creationId xmlns:a16="http://schemas.microsoft.com/office/drawing/2014/main" id="{D1512B05-D3CA-4D21-8AB1-5031DC41CDF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TextBox 5">
            <a:extLst>
              <a:ext uri="{FF2B5EF4-FFF2-40B4-BE49-F238E27FC236}">
                <a16:creationId xmlns:a16="http://schemas.microsoft.com/office/drawing/2014/main" id="{3A689A98-D01F-4062-A479-4406A8F50730}"/>
              </a:ext>
            </a:extLst>
          </p:cNvPr>
          <p:cNvSpPr txBox="1"/>
          <p:nvPr/>
        </p:nvSpPr>
        <p:spPr>
          <a:xfrm>
            <a:off x="310121" y="1899601"/>
            <a:ext cx="8726859" cy="2677656"/>
          </a:xfrm>
          <a:prstGeom prst="rect">
            <a:avLst/>
          </a:prstGeom>
          <a:noFill/>
        </p:spPr>
        <p:txBody>
          <a:bodyPr wrap="square" rtlCol="0">
            <a:spAutoFit/>
          </a:bodyPr>
          <a:lstStyle/>
          <a:p>
            <a:pPr indent="-457200">
              <a:buFont typeface="Wingdings" panose="05000000000000000000" pitchFamily="2" charset="2"/>
              <a:buChar char="ü"/>
            </a:pPr>
            <a:r>
              <a:rPr lang="en-US" sz="2800" dirty="0">
                <a:solidFill>
                  <a:srgbClr val="1A264F"/>
                </a:solidFill>
              </a:rPr>
              <a:t>Walking blind</a:t>
            </a:r>
          </a:p>
          <a:p>
            <a:pPr indent="-457200">
              <a:buFont typeface="Wingdings" panose="05000000000000000000" pitchFamily="2" charset="2"/>
              <a:buChar char="ü"/>
            </a:pPr>
            <a:r>
              <a:rPr lang="en-US" sz="2800" dirty="0">
                <a:solidFill>
                  <a:srgbClr val="1A264F"/>
                </a:solidFill>
              </a:rPr>
              <a:t>Using a </a:t>
            </a:r>
            <a:r>
              <a:rPr lang="en-US" sz="2800" i="1" dirty="0">
                <a:solidFill>
                  <a:srgbClr val="1A264F"/>
                </a:solidFill>
              </a:rPr>
              <a:t>Garmin</a:t>
            </a:r>
          </a:p>
          <a:p>
            <a:pPr indent="-457200">
              <a:buFont typeface="Wingdings" panose="05000000000000000000" pitchFamily="2" charset="2"/>
              <a:buChar char="ü"/>
            </a:pPr>
            <a:r>
              <a:rPr lang="en-US" sz="2800" dirty="0">
                <a:solidFill>
                  <a:srgbClr val="1A264F"/>
                </a:solidFill>
              </a:rPr>
              <a:t>A bag with holes</a:t>
            </a:r>
          </a:p>
          <a:p>
            <a:pPr indent="-457200">
              <a:buFont typeface="Wingdings" panose="05000000000000000000" pitchFamily="2" charset="2"/>
              <a:buChar char="ü"/>
            </a:pPr>
            <a:r>
              <a:rPr lang="en-US" sz="2800" dirty="0">
                <a:solidFill>
                  <a:srgbClr val="1A264F"/>
                </a:solidFill>
              </a:rPr>
              <a:t>Poking a stick in a hornet’s nest</a:t>
            </a:r>
          </a:p>
          <a:p>
            <a:pPr indent="-457200">
              <a:buFont typeface="Wingdings" panose="05000000000000000000" pitchFamily="2" charset="2"/>
              <a:buChar char="ü"/>
            </a:pPr>
            <a:r>
              <a:rPr lang="en-US" sz="2800" dirty="0">
                <a:solidFill>
                  <a:srgbClr val="1A264F"/>
                </a:solidFill>
              </a:rPr>
              <a:t>Paying weakly</a:t>
            </a:r>
          </a:p>
          <a:p>
            <a:pPr indent="-457200">
              <a:buFont typeface="Wingdings" panose="05000000000000000000" pitchFamily="2" charset="2"/>
              <a:buChar char="ü"/>
            </a:pPr>
            <a:r>
              <a:rPr lang="en-US" sz="2800" dirty="0">
                <a:solidFill>
                  <a:srgbClr val="1A264F"/>
                </a:solidFill>
              </a:rPr>
              <a:t>No “buddy system”</a:t>
            </a:r>
          </a:p>
        </p:txBody>
      </p:sp>
      <p:pic>
        <p:nvPicPr>
          <p:cNvPr id="5" name="Picture 4" descr="A close up of a logo&#10;&#10;Description automatically generated">
            <a:extLst>
              <a:ext uri="{FF2B5EF4-FFF2-40B4-BE49-F238E27FC236}">
                <a16:creationId xmlns:a16="http://schemas.microsoft.com/office/drawing/2014/main" id="{DEE9901E-4589-4745-A8B1-1EC94FF6C2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218511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578934"/>
            <a:ext cx="6494716" cy="17639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Weak accounting systems and reports</a:t>
            </a:r>
          </a:p>
          <a:p>
            <a:pPr marL="628650" lvl="1" indent="-171450">
              <a:lnSpc>
                <a:spcPct val="100000"/>
              </a:lnSpc>
              <a:spcBef>
                <a:spcPts val="0"/>
              </a:spcBef>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Walking Blind – Accounting Systems and Reports</a:t>
            </a:r>
          </a:p>
        </p:txBody>
      </p:sp>
      <p:sp>
        <p:nvSpPr>
          <p:cNvPr id="5" name="TextBox 4">
            <a:extLst>
              <a:ext uri="{FF2B5EF4-FFF2-40B4-BE49-F238E27FC236}">
                <a16:creationId xmlns:a16="http://schemas.microsoft.com/office/drawing/2014/main" id="{612A85C3-B488-41EA-849D-97EA3CD02614}"/>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1A23A35C-41C1-4968-878D-245E75C00DD8}"/>
              </a:ext>
            </a:extLst>
          </p:cNvPr>
          <p:cNvSpPr txBox="1">
            <a:spLocks noChangeArrowheads="1"/>
          </p:cNvSpPr>
          <p:nvPr/>
        </p:nvSpPr>
        <p:spPr>
          <a:xfrm>
            <a:off x="310121" y="3199099"/>
            <a:ext cx="8228968" cy="26381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New software – WATCH OUT!</a:t>
            </a:r>
          </a:p>
          <a:p>
            <a:pPr>
              <a:buFont typeface="Wingdings" panose="05000000000000000000" pitchFamily="2" charset="2"/>
              <a:buChar char="ü"/>
              <a:defRPr/>
            </a:pPr>
            <a:r>
              <a:rPr lang="en-US" dirty="0">
                <a:solidFill>
                  <a:srgbClr val="1A264F"/>
                </a:solidFill>
                <a:latin typeface="+mj-lt"/>
              </a:rPr>
              <a:t> Never underestimate the importance of the balance sheet (beginning – ending balance sheet ≈ net income)</a:t>
            </a:r>
          </a:p>
          <a:p>
            <a:pPr>
              <a:buFont typeface="Wingdings" panose="05000000000000000000" pitchFamily="2" charset="2"/>
              <a:buChar char="ü"/>
              <a:defRPr/>
            </a:pPr>
            <a:r>
              <a:rPr lang="en-US" dirty="0">
                <a:solidFill>
                  <a:srgbClr val="1A264F"/>
                </a:solidFill>
                <a:latin typeface="+mj-lt"/>
              </a:rPr>
              <a:t> Track designated fund balances in “real time”</a:t>
            </a:r>
          </a:p>
          <a:p>
            <a:pPr>
              <a:buFont typeface="Wingdings" panose="05000000000000000000" pitchFamily="2" charset="2"/>
              <a:buChar char="ü"/>
              <a:defRPr/>
            </a:pPr>
            <a:r>
              <a:rPr lang="en-US" dirty="0">
                <a:solidFill>
                  <a:srgbClr val="1A264F"/>
                </a:solidFill>
                <a:latin typeface="+mj-lt"/>
              </a:rPr>
              <a:t> Use “classes”</a:t>
            </a:r>
          </a:p>
          <a:p>
            <a:pPr marL="628650" lvl="1" indent="-171450">
              <a:lnSpc>
                <a:spcPct val="100000"/>
              </a:lnSpc>
              <a:spcBef>
                <a:spcPts val="0"/>
              </a:spcBef>
              <a:defRPr/>
            </a:pPr>
            <a:endParaRPr lang="en-US" dirty="0">
              <a:highlight>
                <a:srgbClr val="FFFF00"/>
              </a:highlight>
            </a:endParaRPr>
          </a:p>
        </p:txBody>
      </p:sp>
      <p:pic>
        <p:nvPicPr>
          <p:cNvPr id="3" name="Picture 2">
            <a:extLst>
              <a:ext uri="{FF2B5EF4-FFF2-40B4-BE49-F238E27FC236}">
                <a16:creationId xmlns:a16="http://schemas.microsoft.com/office/drawing/2014/main" id="{D2C7306D-6D8E-4A1A-BF47-632103072FB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81549" y="1176556"/>
            <a:ext cx="2252330" cy="2252330"/>
          </a:xfrm>
          <a:prstGeom prst="rect">
            <a:avLst/>
          </a:prstGeom>
          <a:scene3d>
            <a:camera prst="orthographicFront">
              <a:rot lat="0" lon="0" rev="0"/>
            </a:camera>
            <a:lightRig rig="threePt" dir="t"/>
          </a:scene3d>
        </p:spPr>
      </p:pic>
      <p:pic>
        <p:nvPicPr>
          <p:cNvPr id="7" name="Picture 6" descr="A close up of a logo&#10;&#10;Description automatically generated">
            <a:extLst>
              <a:ext uri="{FF2B5EF4-FFF2-40B4-BE49-F238E27FC236}">
                <a16:creationId xmlns:a16="http://schemas.microsoft.com/office/drawing/2014/main" id="{C1B80A87-54EB-45AE-8E91-CC4858177E1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123350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578934"/>
            <a:ext cx="6494716" cy="176396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Weak accounting systems and reports</a:t>
            </a:r>
          </a:p>
          <a:p>
            <a:pPr marL="628650" lvl="1" indent="-171450">
              <a:lnSpc>
                <a:spcPct val="100000"/>
              </a:lnSpc>
              <a:spcBef>
                <a:spcPts val="0"/>
              </a:spcBef>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Walking Blind – Accounting Systems and Reports</a:t>
            </a:r>
          </a:p>
        </p:txBody>
      </p:sp>
      <p:sp>
        <p:nvSpPr>
          <p:cNvPr id="5" name="TextBox 4">
            <a:extLst>
              <a:ext uri="{FF2B5EF4-FFF2-40B4-BE49-F238E27FC236}">
                <a16:creationId xmlns:a16="http://schemas.microsoft.com/office/drawing/2014/main" id="{612A85C3-B488-41EA-849D-97EA3CD02614}"/>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1A23A35C-41C1-4968-878D-245E75C00DD8}"/>
              </a:ext>
            </a:extLst>
          </p:cNvPr>
          <p:cNvSpPr txBox="1">
            <a:spLocks noChangeArrowheads="1"/>
          </p:cNvSpPr>
          <p:nvPr/>
        </p:nvSpPr>
        <p:spPr>
          <a:xfrm>
            <a:off x="310121" y="3429114"/>
            <a:ext cx="8228968" cy="24081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Never underestimate the importance of the balance sheet (beginning – ending balance sheet ≈ net income)</a:t>
            </a:r>
          </a:p>
          <a:p>
            <a:pPr>
              <a:buFont typeface="Wingdings" panose="05000000000000000000" pitchFamily="2" charset="2"/>
              <a:buChar char="ü"/>
              <a:defRPr/>
            </a:pPr>
            <a:r>
              <a:rPr lang="en-US" dirty="0">
                <a:solidFill>
                  <a:srgbClr val="1A264F"/>
                </a:solidFill>
                <a:latin typeface="+mj-lt"/>
              </a:rPr>
              <a:t> Track designated fund balances in “real time”</a:t>
            </a:r>
          </a:p>
          <a:p>
            <a:pPr>
              <a:buFont typeface="Wingdings" panose="05000000000000000000" pitchFamily="2" charset="2"/>
              <a:buChar char="ü"/>
              <a:defRPr/>
            </a:pPr>
            <a:r>
              <a:rPr lang="en-US" dirty="0">
                <a:solidFill>
                  <a:srgbClr val="1A264F"/>
                </a:solidFill>
                <a:latin typeface="+mj-lt"/>
              </a:rPr>
              <a:t> Use “classes”</a:t>
            </a:r>
          </a:p>
          <a:p>
            <a:pPr marL="628650" lvl="1" indent="-171450">
              <a:lnSpc>
                <a:spcPct val="100000"/>
              </a:lnSpc>
              <a:spcBef>
                <a:spcPts val="0"/>
              </a:spcBef>
              <a:defRPr/>
            </a:pPr>
            <a:endParaRPr lang="en-US" dirty="0">
              <a:highlight>
                <a:srgbClr val="FFFF00"/>
              </a:highlight>
            </a:endParaRPr>
          </a:p>
        </p:txBody>
      </p:sp>
      <p:pic>
        <p:nvPicPr>
          <p:cNvPr id="3" name="Picture 2">
            <a:extLst>
              <a:ext uri="{FF2B5EF4-FFF2-40B4-BE49-F238E27FC236}">
                <a16:creationId xmlns:a16="http://schemas.microsoft.com/office/drawing/2014/main" id="{D2C7306D-6D8E-4A1A-BF47-632103072FB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81549" y="1176556"/>
            <a:ext cx="2252330" cy="2252330"/>
          </a:xfrm>
          <a:prstGeom prst="rect">
            <a:avLst/>
          </a:prstGeom>
          <a:scene3d>
            <a:camera prst="orthographicFront">
              <a:rot lat="0" lon="0" rev="0"/>
            </a:camera>
            <a:lightRig rig="threePt" dir="t"/>
          </a:scene3d>
        </p:spPr>
      </p:pic>
      <p:graphicFrame>
        <p:nvGraphicFramePr>
          <p:cNvPr id="4" name="Object 3">
            <a:extLst>
              <a:ext uri="{FF2B5EF4-FFF2-40B4-BE49-F238E27FC236}">
                <a16:creationId xmlns:a16="http://schemas.microsoft.com/office/drawing/2014/main" id="{C4892CE6-DAEA-4B52-8BF9-ADB02EDDF2FA}"/>
              </a:ext>
            </a:extLst>
          </p:cNvPr>
          <p:cNvGraphicFramePr>
            <a:graphicFrameLocks noChangeAspect="1"/>
          </p:cNvGraphicFramePr>
          <p:nvPr>
            <p:extLst>
              <p:ext uri="{D42A27DB-BD31-4B8C-83A1-F6EECF244321}">
                <p14:modId xmlns:p14="http://schemas.microsoft.com/office/powerpoint/2010/main" val="1632453904"/>
              </p:ext>
            </p:extLst>
          </p:nvPr>
        </p:nvGraphicFramePr>
        <p:xfrm>
          <a:off x="2300287" y="0"/>
          <a:ext cx="4504550" cy="6799320"/>
        </p:xfrm>
        <a:graphic>
          <a:graphicData uri="http://schemas.openxmlformats.org/presentationml/2006/ole">
            <mc:AlternateContent xmlns:mc="http://schemas.openxmlformats.org/markup-compatibility/2006">
              <mc:Choice xmlns:v="urn:schemas-microsoft-com:vml" Requires="v">
                <p:oleObj spid="_x0000_s2094" name="Worksheet" r:id="rId5" imgW="4600456" imgH="6943725" progId="Excel.Sheet.12">
                  <p:embed/>
                </p:oleObj>
              </mc:Choice>
              <mc:Fallback>
                <p:oleObj name="Worksheet" r:id="rId5" imgW="4600456" imgH="6943725" progId="Excel.Sheet.12">
                  <p:embed/>
                  <p:pic>
                    <p:nvPicPr>
                      <p:cNvPr id="0" name=""/>
                      <p:cNvPicPr/>
                      <p:nvPr/>
                    </p:nvPicPr>
                    <p:blipFill>
                      <a:blip r:embed="rId6"/>
                      <a:stretch>
                        <a:fillRect/>
                      </a:stretch>
                    </p:blipFill>
                    <p:spPr>
                      <a:xfrm>
                        <a:off x="2300287" y="0"/>
                        <a:ext cx="4504550" cy="6799320"/>
                      </a:xfrm>
                      <a:prstGeom prst="rect">
                        <a:avLst/>
                      </a:prstGeom>
                      <a:solidFill>
                        <a:schemeClr val="accent6">
                          <a:lumMod val="60000"/>
                          <a:lumOff val="40000"/>
                        </a:schemeClr>
                      </a:solidFill>
                      <a:ln w="38100">
                        <a:solidFill>
                          <a:schemeClr val="accent6">
                            <a:lumMod val="75000"/>
                          </a:schemeClr>
                        </a:solidFill>
                      </a:ln>
                    </p:spPr>
                  </p:pic>
                </p:oleObj>
              </mc:Fallback>
            </mc:AlternateContent>
          </a:graphicData>
        </a:graphic>
      </p:graphicFrame>
      <p:sp>
        <p:nvSpPr>
          <p:cNvPr id="9" name="Rectangle: Rounded Corners 8">
            <a:extLst>
              <a:ext uri="{FF2B5EF4-FFF2-40B4-BE49-F238E27FC236}">
                <a16:creationId xmlns:a16="http://schemas.microsoft.com/office/drawing/2014/main" id="{A8465705-451F-496C-9552-28C5F6E7C591}"/>
              </a:ext>
            </a:extLst>
          </p:cNvPr>
          <p:cNvSpPr/>
          <p:nvPr/>
        </p:nvSpPr>
        <p:spPr>
          <a:xfrm rot="294921">
            <a:off x="4565311" y="188417"/>
            <a:ext cx="3053368" cy="584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Balance Sheet</a:t>
            </a:r>
          </a:p>
        </p:txBody>
      </p:sp>
      <p:pic>
        <p:nvPicPr>
          <p:cNvPr id="10" name="Picture 9" descr="A close up of a logo&#10;&#10;Description automatically generated">
            <a:extLst>
              <a:ext uri="{FF2B5EF4-FFF2-40B4-BE49-F238E27FC236}">
                <a16:creationId xmlns:a16="http://schemas.microsoft.com/office/drawing/2014/main" id="{4EA6CCD9-5A66-4E17-BD00-A669080913C3}"/>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82794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302798"/>
            <a:ext cx="5016791" cy="17377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Faithful, but inexperienced business office staff</a:t>
            </a: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Using a </a:t>
            </a:r>
            <a:r>
              <a:rPr lang="en-US" sz="3200" i="1" dirty="0">
                <a:solidFill>
                  <a:srgbClr val="1A264F"/>
                </a:solidFill>
              </a:rPr>
              <a:t>Garmin</a:t>
            </a:r>
          </a:p>
        </p:txBody>
      </p:sp>
      <p:sp>
        <p:nvSpPr>
          <p:cNvPr id="5" name="TextBox 4">
            <a:extLst>
              <a:ext uri="{FF2B5EF4-FFF2-40B4-BE49-F238E27FC236}">
                <a16:creationId xmlns:a16="http://schemas.microsoft.com/office/drawing/2014/main" id="{F27AF3C0-994D-4AC4-A549-5FD53383F199}"/>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6D6BC695-C458-4720-821D-AB2D9043AAA7}"/>
              </a:ext>
            </a:extLst>
          </p:cNvPr>
          <p:cNvSpPr txBox="1">
            <a:spLocks noChangeArrowheads="1"/>
          </p:cNvSpPr>
          <p:nvPr/>
        </p:nvSpPr>
        <p:spPr>
          <a:xfrm>
            <a:off x="310120" y="3429000"/>
            <a:ext cx="8120815" cy="24624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Consider outsourcing payroll</a:t>
            </a:r>
          </a:p>
          <a:p>
            <a:pPr>
              <a:buFont typeface="Wingdings" panose="05000000000000000000" pitchFamily="2" charset="2"/>
              <a:buChar char="ü"/>
              <a:defRPr/>
            </a:pPr>
            <a:r>
              <a:rPr lang="en-US" dirty="0">
                <a:solidFill>
                  <a:srgbClr val="1A264F"/>
                </a:solidFill>
                <a:latin typeface="+mj-lt"/>
              </a:rPr>
              <a:t> Use cloud-based accounting software </a:t>
            </a:r>
          </a:p>
          <a:p>
            <a:pPr>
              <a:buFont typeface="Wingdings" panose="05000000000000000000" pitchFamily="2" charset="2"/>
              <a:buChar char="ü"/>
              <a:defRPr/>
            </a:pPr>
            <a:r>
              <a:rPr lang="en-US" dirty="0">
                <a:solidFill>
                  <a:srgbClr val="1A264F"/>
                </a:solidFill>
                <a:latin typeface="+mj-lt"/>
              </a:rPr>
              <a:t> Use outside accountants as troubleshooters, trainers and coaches</a:t>
            </a:r>
          </a:p>
        </p:txBody>
      </p:sp>
      <p:pic>
        <p:nvPicPr>
          <p:cNvPr id="4" name="Picture 3">
            <a:extLst>
              <a:ext uri="{FF2B5EF4-FFF2-40B4-BE49-F238E27FC236}">
                <a16:creationId xmlns:a16="http://schemas.microsoft.com/office/drawing/2014/main" id="{656BACE5-0187-4E15-B0CA-84492403018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6912" y="948737"/>
            <a:ext cx="3506967" cy="3205588"/>
          </a:xfrm>
          <a:prstGeom prst="rect">
            <a:avLst/>
          </a:prstGeom>
          <a:ln>
            <a:noFill/>
          </a:ln>
          <a:effectLst>
            <a:outerShdw blurRad="292100" dist="139700" dir="2700000" algn="tl" rotWithShape="0">
              <a:srgbClr val="333333">
                <a:alpha val="65000"/>
              </a:srgbClr>
            </a:outerShdw>
          </a:effectLst>
        </p:spPr>
      </p:pic>
      <p:pic>
        <p:nvPicPr>
          <p:cNvPr id="10" name="Picture 9">
            <a:extLst>
              <a:ext uri="{FF2B5EF4-FFF2-40B4-BE49-F238E27FC236}">
                <a16:creationId xmlns:a16="http://schemas.microsoft.com/office/drawing/2014/main" id="{05CAA51C-7C2D-4561-94A2-0ED725D8202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44953" y="3907283"/>
            <a:ext cx="2654028" cy="4940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descr="A close up of a logo&#10;&#10;Description automatically generated">
            <a:extLst>
              <a:ext uri="{FF2B5EF4-FFF2-40B4-BE49-F238E27FC236}">
                <a16:creationId xmlns:a16="http://schemas.microsoft.com/office/drawing/2014/main" id="{711AEE13-F778-4DF0-817E-720BC6B3DD5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142737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403479"/>
            <a:ext cx="8162760" cy="17881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Limited tools for financial planning</a:t>
            </a:r>
          </a:p>
          <a:p>
            <a:pPr marL="457200" lvl="1" indent="0">
              <a:lnSpc>
                <a:spcPct val="100000"/>
              </a:lnSpc>
              <a:spcBef>
                <a:spcPts val="0"/>
              </a:spcBef>
              <a:buNone/>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A Bag with Holes – Financial Planning</a:t>
            </a:r>
          </a:p>
        </p:txBody>
      </p:sp>
      <p:sp>
        <p:nvSpPr>
          <p:cNvPr id="5" name="TextBox 4">
            <a:extLst>
              <a:ext uri="{FF2B5EF4-FFF2-40B4-BE49-F238E27FC236}">
                <a16:creationId xmlns:a16="http://schemas.microsoft.com/office/drawing/2014/main" id="{AB0A7287-5BB9-4A5A-9B83-B6F90E863FA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F6CECF0E-D381-4A81-8EC7-30F197ED3603}"/>
              </a:ext>
            </a:extLst>
          </p:cNvPr>
          <p:cNvSpPr txBox="1">
            <a:spLocks noChangeArrowheads="1"/>
          </p:cNvSpPr>
          <p:nvPr/>
        </p:nvSpPr>
        <p:spPr>
          <a:xfrm>
            <a:off x="310121" y="3212983"/>
            <a:ext cx="8343259" cy="20649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 (Proverb 22:3):</a:t>
            </a:r>
          </a:p>
          <a:p>
            <a:pPr>
              <a:buFont typeface="Wingdings" panose="05000000000000000000" pitchFamily="2" charset="2"/>
              <a:buChar char="ü"/>
              <a:defRPr/>
            </a:pPr>
            <a:r>
              <a:rPr lang="en-US" dirty="0">
                <a:solidFill>
                  <a:srgbClr val="1A264F"/>
                </a:solidFill>
                <a:latin typeface="+mj-lt"/>
              </a:rPr>
              <a:t> Participatory budgeting</a:t>
            </a:r>
            <a:endParaRPr lang="en-US" dirty="0">
              <a:solidFill>
                <a:srgbClr val="1A264F"/>
              </a:solidFill>
              <a:highlight>
                <a:srgbClr val="FFFF00"/>
              </a:highlight>
              <a:latin typeface="+mj-lt"/>
            </a:endParaRPr>
          </a:p>
          <a:p>
            <a:pPr>
              <a:buFont typeface="Wingdings" panose="05000000000000000000" pitchFamily="2" charset="2"/>
              <a:buChar char="ü"/>
              <a:defRPr/>
            </a:pPr>
            <a:r>
              <a:rPr lang="en-US" dirty="0">
                <a:solidFill>
                  <a:srgbClr val="1A264F"/>
                </a:solidFill>
                <a:latin typeface="+mj-lt"/>
              </a:rPr>
              <a:t> Dynamic budgets for “mid-course corrections” …</a:t>
            </a:r>
          </a:p>
          <a:p>
            <a:pPr>
              <a:buFont typeface="Wingdings" panose="05000000000000000000" pitchFamily="2" charset="2"/>
              <a:buChar char="ü"/>
              <a:defRPr/>
            </a:pPr>
            <a:r>
              <a:rPr lang="en-US" dirty="0">
                <a:solidFill>
                  <a:srgbClr val="1A264F"/>
                </a:solidFill>
                <a:latin typeface="+mj-lt"/>
              </a:rPr>
              <a:t> … and an in-budget contingency fund to enable them</a:t>
            </a:r>
          </a:p>
          <a:p>
            <a:pPr>
              <a:buFont typeface="Wingdings" panose="05000000000000000000" pitchFamily="2" charset="2"/>
              <a:buChar char="ü"/>
              <a:defRPr/>
            </a:pPr>
            <a:r>
              <a:rPr lang="en-US" dirty="0">
                <a:solidFill>
                  <a:srgbClr val="1A264F"/>
                </a:solidFill>
                <a:latin typeface="+mj-lt"/>
              </a:rPr>
              <a:t> Multi-year “wish lists”</a:t>
            </a:r>
          </a:p>
        </p:txBody>
      </p:sp>
      <p:pic>
        <p:nvPicPr>
          <p:cNvPr id="2" name="Picture 1">
            <a:extLst>
              <a:ext uri="{FF2B5EF4-FFF2-40B4-BE49-F238E27FC236}">
                <a16:creationId xmlns:a16="http://schemas.microsoft.com/office/drawing/2014/main" id="{5B179777-EDDE-43FB-B8B5-4351ADA8A5E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52213" y="1011775"/>
            <a:ext cx="3235031" cy="2377440"/>
          </a:xfrm>
          <a:prstGeom prst="rect">
            <a:avLst/>
          </a:prstGeom>
          <a:ln>
            <a:noFill/>
          </a:ln>
          <a:effectLst>
            <a:outerShdw blurRad="292100" dist="139700" dir="2700000" algn="tl" rotWithShape="0">
              <a:srgbClr val="333333">
                <a:alpha val="65000"/>
              </a:srgbClr>
            </a:outerShdw>
          </a:effectLst>
        </p:spPr>
      </p:pic>
      <p:pic>
        <p:nvPicPr>
          <p:cNvPr id="7" name="Picture 6" descr="A close up of a logo&#10;&#10;Description automatically generated">
            <a:extLst>
              <a:ext uri="{FF2B5EF4-FFF2-40B4-BE49-F238E27FC236}">
                <a16:creationId xmlns:a16="http://schemas.microsoft.com/office/drawing/2014/main" id="{91CBDEB3-AEB7-485E-AFD7-2936F90C055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Tree>
    <p:extLst>
      <p:ext uri="{BB962C8B-B14F-4D97-AF65-F5344CB8AC3E}">
        <p14:creationId xmlns:p14="http://schemas.microsoft.com/office/powerpoint/2010/main" val="340747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7FA2203D-3F62-4270-A562-DFCB8A90B2A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403479"/>
            <a:ext cx="8162760" cy="17881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 Limited tools for financial planning</a:t>
            </a:r>
          </a:p>
          <a:p>
            <a:pPr marL="457200" lvl="1" indent="0">
              <a:lnSpc>
                <a:spcPct val="100000"/>
              </a:lnSpc>
              <a:spcBef>
                <a:spcPts val="0"/>
              </a:spcBef>
              <a:buNone/>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584775"/>
          </a:xfrm>
          <a:prstGeom prst="rect">
            <a:avLst/>
          </a:prstGeom>
          <a:noFill/>
        </p:spPr>
        <p:txBody>
          <a:bodyPr wrap="square" rtlCol="0">
            <a:spAutoFit/>
          </a:bodyPr>
          <a:lstStyle/>
          <a:p>
            <a:pPr algn="ctr"/>
            <a:r>
              <a:rPr lang="en-US" sz="3200" dirty="0">
                <a:solidFill>
                  <a:srgbClr val="1A264F"/>
                </a:solidFill>
              </a:rPr>
              <a:t>A Bag with Holes – Financial Planning</a:t>
            </a:r>
          </a:p>
        </p:txBody>
      </p:sp>
      <p:sp>
        <p:nvSpPr>
          <p:cNvPr id="5" name="TextBox 4">
            <a:extLst>
              <a:ext uri="{FF2B5EF4-FFF2-40B4-BE49-F238E27FC236}">
                <a16:creationId xmlns:a16="http://schemas.microsoft.com/office/drawing/2014/main" id="{AB0A7287-5BB9-4A5A-9B83-B6F90E863FAA}"/>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F6CECF0E-D381-4A81-8EC7-30F197ED3603}"/>
              </a:ext>
            </a:extLst>
          </p:cNvPr>
          <p:cNvSpPr txBox="1">
            <a:spLocks noChangeArrowheads="1"/>
          </p:cNvSpPr>
          <p:nvPr/>
        </p:nvSpPr>
        <p:spPr>
          <a:xfrm>
            <a:off x="490620" y="3212983"/>
            <a:ext cx="8162760" cy="206493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 (Proverbs 22:3):</a:t>
            </a:r>
          </a:p>
          <a:p>
            <a:pPr>
              <a:buFont typeface="Wingdings" panose="05000000000000000000" pitchFamily="2" charset="2"/>
              <a:buChar char="ü"/>
              <a:defRPr/>
            </a:pPr>
            <a:r>
              <a:rPr lang="en-US" dirty="0">
                <a:solidFill>
                  <a:srgbClr val="1A264F"/>
                </a:solidFill>
                <a:latin typeface="+mj-lt"/>
              </a:rPr>
              <a:t> Participatory budgeting</a:t>
            </a:r>
            <a:endParaRPr lang="en-US" dirty="0">
              <a:solidFill>
                <a:srgbClr val="1A264F"/>
              </a:solidFill>
              <a:highlight>
                <a:srgbClr val="FFFF00"/>
              </a:highlight>
              <a:latin typeface="+mj-lt"/>
            </a:endParaRPr>
          </a:p>
          <a:p>
            <a:pPr>
              <a:buFont typeface="Wingdings" panose="05000000000000000000" pitchFamily="2" charset="2"/>
              <a:buChar char="ü"/>
              <a:defRPr/>
            </a:pPr>
            <a:r>
              <a:rPr lang="en-US" dirty="0">
                <a:solidFill>
                  <a:srgbClr val="1A264F"/>
                </a:solidFill>
                <a:latin typeface="+mj-lt"/>
              </a:rPr>
              <a:t> Dynamic budgets for “mid-course corrections”</a:t>
            </a:r>
          </a:p>
          <a:p>
            <a:pPr>
              <a:buFont typeface="Wingdings" panose="05000000000000000000" pitchFamily="2" charset="2"/>
              <a:buChar char="ü"/>
              <a:defRPr/>
            </a:pPr>
            <a:r>
              <a:rPr lang="en-US" dirty="0">
                <a:solidFill>
                  <a:srgbClr val="1A264F"/>
                </a:solidFill>
                <a:latin typeface="+mj-lt"/>
              </a:rPr>
              <a:t> … and Contingency funds to enable them</a:t>
            </a:r>
          </a:p>
          <a:p>
            <a:pPr>
              <a:buFont typeface="Wingdings" panose="05000000000000000000" pitchFamily="2" charset="2"/>
              <a:buChar char="ü"/>
              <a:defRPr/>
            </a:pPr>
            <a:r>
              <a:rPr lang="en-US" dirty="0">
                <a:solidFill>
                  <a:srgbClr val="1A264F"/>
                </a:solidFill>
                <a:latin typeface="+mj-lt"/>
              </a:rPr>
              <a:t> “Wish lists”</a:t>
            </a:r>
          </a:p>
        </p:txBody>
      </p:sp>
      <p:pic>
        <p:nvPicPr>
          <p:cNvPr id="2" name="Picture 1">
            <a:extLst>
              <a:ext uri="{FF2B5EF4-FFF2-40B4-BE49-F238E27FC236}">
                <a16:creationId xmlns:a16="http://schemas.microsoft.com/office/drawing/2014/main" id="{5B179777-EDDE-43FB-B8B5-4351ADA8A5E6}"/>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52213" y="1011775"/>
            <a:ext cx="3235031" cy="2574491"/>
          </a:xfrm>
          <a:prstGeom prst="rect">
            <a:avLst/>
          </a:prstGeom>
          <a:ln>
            <a:noFill/>
          </a:ln>
          <a:effectLst>
            <a:outerShdw blurRad="292100" dist="139700" dir="2700000" algn="tl" rotWithShape="0">
              <a:srgbClr val="333333">
                <a:alpha val="65000"/>
              </a:srgbClr>
            </a:outerShdw>
          </a:effectLst>
        </p:spPr>
      </p:pic>
      <p:graphicFrame>
        <p:nvGraphicFramePr>
          <p:cNvPr id="4" name="Object 3">
            <a:extLst>
              <a:ext uri="{FF2B5EF4-FFF2-40B4-BE49-F238E27FC236}">
                <a16:creationId xmlns:a16="http://schemas.microsoft.com/office/drawing/2014/main" id="{6C581DAD-912D-4120-BF31-75E907693A1B}"/>
              </a:ext>
            </a:extLst>
          </p:cNvPr>
          <p:cNvGraphicFramePr>
            <a:graphicFrameLocks noChangeAspect="1"/>
          </p:cNvGraphicFramePr>
          <p:nvPr>
            <p:extLst>
              <p:ext uri="{D42A27DB-BD31-4B8C-83A1-F6EECF244321}">
                <p14:modId xmlns:p14="http://schemas.microsoft.com/office/powerpoint/2010/main" val="3045503229"/>
              </p:ext>
            </p:extLst>
          </p:nvPr>
        </p:nvGraphicFramePr>
        <p:xfrm>
          <a:off x="1626781" y="114970"/>
          <a:ext cx="5837275" cy="6568240"/>
        </p:xfrm>
        <a:graphic>
          <a:graphicData uri="http://schemas.openxmlformats.org/presentationml/2006/ole">
            <mc:AlternateContent xmlns:mc="http://schemas.openxmlformats.org/markup-compatibility/2006">
              <mc:Choice xmlns:v="urn:schemas-microsoft-com:vml" Requires="v">
                <p:oleObj spid="_x0000_s1071" name="Worksheet" r:id="rId6" imgW="5324341" imgH="5991135" progId="Excel.Sheet.12">
                  <p:embed/>
                </p:oleObj>
              </mc:Choice>
              <mc:Fallback>
                <p:oleObj name="Worksheet" r:id="rId6" imgW="5324341" imgH="5991135" progId="Excel.Sheet.12">
                  <p:embed/>
                  <p:pic>
                    <p:nvPicPr>
                      <p:cNvPr id="0" name=""/>
                      <p:cNvPicPr/>
                      <p:nvPr/>
                    </p:nvPicPr>
                    <p:blipFill>
                      <a:blip r:embed="rId7"/>
                      <a:stretch>
                        <a:fillRect/>
                      </a:stretch>
                    </p:blipFill>
                    <p:spPr>
                      <a:xfrm>
                        <a:off x="1626781" y="114970"/>
                        <a:ext cx="5837275" cy="6568240"/>
                      </a:xfrm>
                      <a:prstGeom prst="rect">
                        <a:avLst/>
                      </a:prstGeom>
                      <a:solidFill>
                        <a:schemeClr val="accent6">
                          <a:lumMod val="60000"/>
                          <a:lumOff val="40000"/>
                        </a:schemeClr>
                      </a:solidFill>
                      <a:ln w="38100" cap="rnd">
                        <a:solidFill>
                          <a:schemeClr val="accent6">
                            <a:lumMod val="75000"/>
                          </a:schemeClr>
                        </a:solidFill>
                      </a:ln>
                    </p:spPr>
                  </p:pic>
                </p:oleObj>
              </mc:Fallback>
            </mc:AlternateContent>
          </a:graphicData>
        </a:graphic>
      </p:graphicFrame>
      <p:sp>
        <p:nvSpPr>
          <p:cNvPr id="7" name="Rectangle: Rounded Corners 6">
            <a:extLst>
              <a:ext uri="{FF2B5EF4-FFF2-40B4-BE49-F238E27FC236}">
                <a16:creationId xmlns:a16="http://schemas.microsoft.com/office/drawing/2014/main" id="{46276AF2-8168-4F2D-8908-1782AD7EDAFC}"/>
              </a:ext>
            </a:extLst>
          </p:cNvPr>
          <p:cNvSpPr/>
          <p:nvPr/>
        </p:nvSpPr>
        <p:spPr>
          <a:xfrm rot="21380722">
            <a:off x="482766" y="898687"/>
            <a:ext cx="3053368" cy="584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Income Statement</a:t>
            </a:r>
          </a:p>
        </p:txBody>
      </p:sp>
      <p:sp>
        <p:nvSpPr>
          <p:cNvPr id="8" name="Arrow: Down 7">
            <a:extLst>
              <a:ext uri="{FF2B5EF4-FFF2-40B4-BE49-F238E27FC236}">
                <a16:creationId xmlns:a16="http://schemas.microsoft.com/office/drawing/2014/main" id="{044B8E77-5714-42DD-9288-C404526E285C}"/>
              </a:ext>
            </a:extLst>
          </p:cNvPr>
          <p:cNvSpPr/>
          <p:nvPr/>
        </p:nvSpPr>
        <p:spPr>
          <a:xfrm>
            <a:off x="6411430" y="924997"/>
            <a:ext cx="1233377" cy="778215"/>
          </a:xfrm>
          <a:prstGeom prst="downArrow">
            <a:avLst>
              <a:gd name="adj1" fmla="val 7127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Last year actual</a:t>
            </a:r>
          </a:p>
        </p:txBody>
      </p:sp>
    </p:spTree>
    <p:extLst>
      <p:ext uri="{BB962C8B-B14F-4D97-AF65-F5344CB8AC3E}">
        <p14:creationId xmlns:p14="http://schemas.microsoft.com/office/powerpoint/2010/main" val="3767983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3">
            <a:extLst>
              <a:ext uri="{FF2B5EF4-FFF2-40B4-BE49-F238E27FC236}">
                <a16:creationId xmlns:a16="http://schemas.microsoft.com/office/drawing/2014/main" id="{9A110243-67CF-44DD-A763-5274778CE6D2}"/>
              </a:ext>
            </a:extLst>
          </p:cNvPr>
          <p:cNvSpPr txBox="1">
            <a:spLocks noChangeArrowheads="1"/>
          </p:cNvSpPr>
          <p:nvPr/>
        </p:nvSpPr>
        <p:spPr>
          <a:xfrm>
            <a:off x="310121" y="1527109"/>
            <a:ext cx="8389262" cy="190189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Problem:</a:t>
            </a:r>
          </a:p>
          <a:p>
            <a:pPr>
              <a:buFont typeface="Wingdings" panose="05000000000000000000" pitchFamily="2" charset="2"/>
              <a:buChar char="ü"/>
              <a:defRPr/>
            </a:pPr>
            <a:r>
              <a:rPr lang="en-US" dirty="0">
                <a:solidFill>
                  <a:srgbClr val="1A264F"/>
                </a:solidFill>
                <a:latin typeface="+mj-lt"/>
              </a:rPr>
              <a:t>Non-compliance areas common to camps</a:t>
            </a:r>
          </a:p>
          <a:p>
            <a:pPr marL="457200" lvl="1" indent="0">
              <a:lnSpc>
                <a:spcPct val="100000"/>
              </a:lnSpc>
              <a:spcBef>
                <a:spcPts val="0"/>
              </a:spcBef>
              <a:buNone/>
              <a:defRPr/>
            </a:pPr>
            <a:endParaRPr lang="en-US" dirty="0">
              <a:highlight>
                <a:srgbClr val="FFFF00"/>
              </a:highlight>
            </a:endParaRPr>
          </a:p>
        </p:txBody>
      </p:sp>
      <p:sp>
        <p:nvSpPr>
          <p:cNvPr id="15" name="TextBox 14">
            <a:extLst>
              <a:ext uri="{FF2B5EF4-FFF2-40B4-BE49-F238E27FC236}">
                <a16:creationId xmlns:a16="http://schemas.microsoft.com/office/drawing/2014/main" id="{6720FF70-6765-48C2-8D46-436F2C185836}"/>
              </a:ext>
            </a:extLst>
          </p:cNvPr>
          <p:cNvSpPr txBox="1"/>
          <p:nvPr/>
        </p:nvSpPr>
        <p:spPr>
          <a:xfrm>
            <a:off x="310121" y="329589"/>
            <a:ext cx="8523758" cy="1077218"/>
          </a:xfrm>
          <a:prstGeom prst="rect">
            <a:avLst/>
          </a:prstGeom>
          <a:noFill/>
        </p:spPr>
        <p:txBody>
          <a:bodyPr wrap="square" rtlCol="0">
            <a:spAutoFit/>
          </a:bodyPr>
          <a:lstStyle/>
          <a:p>
            <a:pPr algn="ctr"/>
            <a:r>
              <a:rPr lang="en-US" sz="3200" dirty="0">
                <a:solidFill>
                  <a:srgbClr val="1A264F"/>
                </a:solidFill>
              </a:rPr>
              <a:t>Disturbing a Hornet’s Nest – Government Regulations</a:t>
            </a:r>
          </a:p>
        </p:txBody>
      </p:sp>
      <p:sp>
        <p:nvSpPr>
          <p:cNvPr id="5" name="TextBox 4">
            <a:extLst>
              <a:ext uri="{FF2B5EF4-FFF2-40B4-BE49-F238E27FC236}">
                <a16:creationId xmlns:a16="http://schemas.microsoft.com/office/drawing/2014/main" id="{78239EB2-7D52-45D2-8F7D-7EDC5973ADBC}"/>
              </a:ext>
            </a:extLst>
          </p:cNvPr>
          <p:cNvSpPr txBox="1"/>
          <p:nvPr/>
        </p:nvSpPr>
        <p:spPr>
          <a:xfrm>
            <a:off x="104502" y="6193373"/>
            <a:ext cx="8882743" cy="430887"/>
          </a:xfrm>
          <a:prstGeom prst="rect">
            <a:avLst/>
          </a:prstGeom>
          <a:noFill/>
          <a:ln>
            <a:solidFill>
              <a:schemeClr val="accent1">
                <a:lumMod val="50000"/>
              </a:schemeClr>
            </a:solidFill>
          </a:ln>
        </p:spPr>
        <p:txBody>
          <a:bodyPr wrap="square" rtlCol="0">
            <a:spAutoFit/>
          </a:bodyPr>
          <a:lstStyle/>
          <a:p>
            <a:pPr algn="ctr"/>
            <a:r>
              <a:rPr lang="en-US" sz="2200" dirty="0">
                <a:solidFill>
                  <a:srgbClr val="1A264F"/>
                </a:solidFill>
                <a:latin typeface="+mj-lt"/>
              </a:rPr>
              <a:t>Top Financial Mistakes of Camp Ministries</a:t>
            </a:r>
          </a:p>
        </p:txBody>
      </p:sp>
      <p:sp>
        <p:nvSpPr>
          <p:cNvPr id="6" name="Rectangle 3">
            <a:extLst>
              <a:ext uri="{FF2B5EF4-FFF2-40B4-BE49-F238E27FC236}">
                <a16:creationId xmlns:a16="http://schemas.microsoft.com/office/drawing/2014/main" id="{481BCB87-E56C-4D17-A6AB-87508765A396}"/>
              </a:ext>
            </a:extLst>
          </p:cNvPr>
          <p:cNvSpPr txBox="1">
            <a:spLocks noChangeArrowheads="1"/>
          </p:cNvSpPr>
          <p:nvPr/>
        </p:nvSpPr>
        <p:spPr>
          <a:xfrm>
            <a:off x="310121" y="3429000"/>
            <a:ext cx="8389262" cy="24082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dirty="0">
                <a:solidFill>
                  <a:srgbClr val="1A264F"/>
                </a:solidFill>
                <a:latin typeface="+mj-lt"/>
              </a:rPr>
              <a:t>Solutions:</a:t>
            </a:r>
          </a:p>
          <a:p>
            <a:pPr>
              <a:buFont typeface="Wingdings" panose="05000000000000000000" pitchFamily="2" charset="2"/>
              <a:buChar char="ü"/>
              <a:defRPr/>
            </a:pPr>
            <a:r>
              <a:rPr lang="en-US" dirty="0">
                <a:solidFill>
                  <a:srgbClr val="1A264F"/>
                </a:solidFill>
                <a:latin typeface="+mj-lt"/>
              </a:rPr>
              <a:t> Understand State minimum wage and worker compensation insurance rules</a:t>
            </a:r>
          </a:p>
          <a:p>
            <a:pPr>
              <a:buFont typeface="Wingdings" panose="05000000000000000000" pitchFamily="2" charset="2"/>
              <a:buChar char="ü"/>
              <a:defRPr/>
            </a:pPr>
            <a:r>
              <a:rPr lang="en-US" dirty="0">
                <a:solidFill>
                  <a:srgbClr val="1A264F"/>
                </a:solidFill>
                <a:latin typeface="+mj-lt"/>
              </a:rPr>
              <a:t> Differentiate compensation and “scholarships/gifts”*</a:t>
            </a:r>
          </a:p>
          <a:p>
            <a:pPr>
              <a:buFont typeface="Wingdings" panose="05000000000000000000" pitchFamily="2" charset="2"/>
              <a:buChar char="ü"/>
              <a:defRPr/>
            </a:pPr>
            <a:r>
              <a:rPr lang="en-US" dirty="0">
                <a:solidFill>
                  <a:srgbClr val="1A264F"/>
                </a:solidFill>
                <a:latin typeface="+mj-lt"/>
              </a:rPr>
              <a:t> FICA withholding for summer and non-ministerial staff</a:t>
            </a:r>
          </a:p>
          <a:p>
            <a:pPr marL="628650" lvl="1" indent="-171450">
              <a:lnSpc>
                <a:spcPct val="100000"/>
              </a:lnSpc>
              <a:spcBef>
                <a:spcPts val="0"/>
              </a:spcBef>
              <a:defRPr/>
            </a:pPr>
            <a:endParaRPr lang="en-US" dirty="0">
              <a:highlight>
                <a:srgbClr val="FFFF00"/>
              </a:highlight>
            </a:endParaRPr>
          </a:p>
        </p:txBody>
      </p:sp>
      <p:sp>
        <p:nvSpPr>
          <p:cNvPr id="2" name="TextBox 1">
            <a:extLst>
              <a:ext uri="{FF2B5EF4-FFF2-40B4-BE49-F238E27FC236}">
                <a16:creationId xmlns:a16="http://schemas.microsoft.com/office/drawing/2014/main" id="{125B0CBC-D1AA-44EC-8385-BFCFF1181900}"/>
              </a:ext>
            </a:extLst>
          </p:cNvPr>
          <p:cNvSpPr txBox="1"/>
          <p:nvPr/>
        </p:nvSpPr>
        <p:spPr>
          <a:xfrm>
            <a:off x="4274288" y="5741581"/>
            <a:ext cx="4712958" cy="523220"/>
          </a:xfrm>
          <a:prstGeom prst="rect">
            <a:avLst/>
          </a:prstGeom>
          <a:noFill/>
        </p:spPr>
        <p:txBody>
          <a:bodyPr wrap="square" rtlCol="0">
            <a:spAutoFit/>
          </a:bodyPr>
          <a:lstStyle/>
          <a:p>
            <a:r>
              <a:rPr lang="en-US" sz="2800" dirty="0">
                <a:solidFill>
                  <a:srgbClr val="1A264F"/>
                </a:solidFill>
              </a:rPr>
              <a:t>*</a:t>
            </a:r>
            <a:r>
              <a:rPr lang="en-US" sz="1600" dirty="0">
                <a:solidFill>
                  <a:srgbClr val="1A264F"/>
                </a:solidFill>
              </a:rPr>
              <a:t> we’ll consider educational assistance programs later</a:t>
            </a:r>
          </a:p>
        </p:txBody>
      </p:sp>
      <p:pic>
        <p:nvPicPr>
          <p:cNvPr id="7" name="Picture 6" descr="A close up of a logo&#10;&#10;Description automatically generated">
            <a:extLst>
              <a:ext uri="{FF2B5EF4-FFF2-40B4-BE49-F238E27FC236}">
                <a16:creationId xmlns:a16="http://schemas.microsoft.com/office/drawing/2014/main" id="{C3547F28-870F-4748-8933-ED3AD0DD82F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4751" y="2828"/>
            <a:ext cx="1909249" cy="431784"/>
          </a:xfrm>
          <a:prstGeom prst="rect">
            <a:avLst/>
          </a:prstGeom>
        </p:spPr>
      </p:pic>
      <p:pic>
        <p:nvPicPr>
          <p:cNvPr id="4" name="Picture 3">
            <a:extLst>
              <a:ext uri="{FF2B5EF4-FFF2-40B4-BE49-F238E27FC236}">
                <a16:creationId xmlns:a16="http://schemas.microsoft.com/office/drawing/2014/main" id="{274029D1-554D-493C-B668-C5D1168C0AF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482170" y="2495609"/>
            <a:ext cx="2505075" cy="1095375"/>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8F67102F-8CA8-4C8D-BF80-AA7DBCA1F555}"/>
              </a:ext>
            </a:extLst>
          </p:cNvPr>
          <p:cNvSpPr txBox="1"/>
          <p:nvPr/>
        </p:nvSpPr>
        <p:spPr>
          <a:xfrm>
            <a:off x="4571099" y="3591398"/>
            <a:ext cx="4415245" cy="276999"/>
          </a:xfrm>
          <a:prstGeom prst="rect">
            <a:avLst/>
          </a:prstGeom>
          <a:noFill/>
        </p:spPr>
        <p:txBody>
          <a:bodyPr wrap="square" rtlCol="0">
            <a:spAutoFit/>
          </a:bodyPr>
          <a:lstStyle/>
          <a:p>
            <a:r>
              <a:rPr lang="en-US" sz="1200" dirty="0"/>
              <a:t>https://www.acacamps.org/resource-library/state-laws-regulations</a:t>
            </a:r>
          </a:p>
        </p:txBody>
      </p:sp>
    </p:spTree>
    <p:extLst>
      <p:ext uri="{BB962C8B-B14F-4D97-AF65-F5344CB8AC3E}">
        <p14:creationId xmlns:p14="http://schemas.microsoft.com/office/powerpoint/2010/main" val="308862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55930</TotalTime>
  <Words>1884</Words>
  <Application>Microsoft Office PowerPoint</Application>
  <PresentationFormat>On-screen Show (4:3)</PresentationFormat>
  <Paragraphs>192</Paragraphs>
  <Slides>12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Pfaffe</dc:creator>
  <cp:lastModifiedBy>Marissa tanis</cp:lastModifiedBy>
  <cp:revision>207</cp:revision>
  <cp:lastPrinted>2022-02-08T01:39:25Z</cp:lastPrinted>
  <dcterms:created xsi:type="dcterms:W3CDTF">2020-10-06T00:13:53Z</dcterms:created>
  <dcterms:modified xsi:type="dcterms:W3CDTF">2022-02-14T14:44:47Z</dcterms:modified>
</cp:coreProperties>
</file>